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Josefin Sans Bold" charset="1" panose="00000800000000000000"/>
      <p:regular r:id="rId32"/>
    </p:embeddedFont>
    <p:embeddedFont>
      <p:font typeface="Josefin Sans"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pSp>
        <p:nvGrpSpPr>
          <p:cNvPr name="Group 2" id="2"/>
          <p:cNvGrpSpPr/>
          <p:nvPr/>
        </p:nvGrpSpPr>
        <p:grpSpPr>
          <a:xfrm rot="0">
            <a:off x="6815058" y="3008038"/>
            <a:ext cx="11036772" cy="4270924"/>
            <a:chOff x="0" y="0"/>
            <a:chExt cx="14715695" cy="5694566"/>
          </a:xfrm>
        </p:grpSpPr>
        <p:sp>
          <p:nvSpPr>
            <p:cNvPr name="TextBox 3" id="3"/>
            <p:cNvSpPr txBox="true"/>
            <p:nvPr/>
          </p:nvSpPr>
          <p:spPr>
            <a:xfrm rot="0">
              <a:off x="0" y="1660164"/>
              <a:ext cx="14715695" cy="2313305"/>
            </a:xfrm>
            <a:prstGeom prst="rect">
              <a:avLst/>
            </a:prstGeom>
          </p:spPr>
          <p:txBody>
            <a:bodyPr anchor="t" rtlCol="false" tIns="0" lIns="0" bIns="0" rIns="0">
              <a:spAutoFit/>
            </a:bodyPr>
            <a:lstStyle/>
            <a:p>
              <a:pPr algn="l">
                <a:lnSpc>
                  <a:spcPts val="6720"/>
                </a:lnSpc>
              </a:pPr>
              <a:r>
                <a:rPr lang="en-US" sz="6000" b="true">
                  <a:solidFill>
                    <a:srgbClr val="F7B4A7"/>
                  </a:solidFill>
                  <a:latin typeface="Josefin Sans Bold"/>
                  <a:ea typeface="Josefin Sans Bold"/>
                  <a:cs typeface="Josefin Sans Bold"/>
                  <a:sym typeface="Josefin Sans Bold"/>
                </a:rPr>
                <a:t>SIMULATION OF CPU SCHEDULING ALGORITHMS</a:t>
              </a:r>
            </a:p>
          </p:txBody>
        </p:sp>
        <p:sp>
          <p:nvSpPr>
            <p:cNvPr name="TextBox 4" id="4"/>
            <p:cNvSpPr txBox="true"/>
            <p:nvPr/>
          </p:nvSpPr>
          <p:spPr>
            <a:xfrm rot="0">
              <a:off x="0" y="-71755"/>
              <a:ext cx="14715695" cy="544195"/>
            </a:xfrm>
            <a:prstGeom prst="rect">
              <a:avLst/>
            </a:prstGeom>
          </p:spPr>
          <p:txBody>
            <a:bodyPr anchor="t" rtlCol="false" tIns="0" lIns="0" bIns="0" rIns="0">
              <a:spAutoFit/>
            </a:bodyPr>
            <a:lstStyle/>
            <a:p>
              <a:pPr algn="l">
                <a:lnSpc>
                  <a:spcPts val="3359"/>
                </a:lnSpc>
              </a:pPr>
              <a:r>
                <a:rPr lang="en-US" sz="2400" spc="446">
                  <a:solidFill>
                    <a:srgbClr val="94DDDE"/>
                  </a:solidFill>
                  <a:latin typeface="Josefin Sans"/>
                  <a:ea typeface="Josefin Sans"/>
                  <a:cs typeface="Josefin Sans"/>
                  <a:sym typeface="Josefin Sans"/>
                </a:rPr>
                <a:t>OOP MINI PROJECT</a:t>
              </a:r>
            </a:p>
          </p:txBody>
        </p:sp>
        <p:sp>
          <p:nvSpPr>
            <p:cNvPr name="TextBox 5" id="5"/>
            <p:cNvSpPr txBox="true"/>
            <p:nvPr/>
          </p:nvSpPr>
          <p:spPr>
            <a:xfrm rot="0">
              <a:off x="0" y="4939339"/>
              <a:ext cx="14715695" cy="761153"/>
            </a:xfrm>
            <a:prstGeom prst="rect">
              <a:avLst/>
            </a:prstGeom>
          </p:spPr>
          <p:txBody>
            <a:bodyPr anchor="t" rtlCol="false" tIns="0" lIns="0" bIns="0" rIns="0">
              <a:spAutoFit/>
            </a:bodyPr>
            <a:lstStyle/>
            <a:p>
              <a:pPr algn="l">
                <a:lnSpc>
                  <a:spcPts val="4760"/>
                </a:lnSpc>
              </a:pPr>
              <a:r>
                <a:rPr lang="en-US" sz="3400">
                  <a:solidFill>
                    <a:srgbClr val="94DDDE"/>
                  </a:solidFill>
                  <a:latin typeface="Josefin Sans"/>
                  <a:ea typeface="Josefin Sans"/>
                  <a:cs typeface="Josefin Sans"/>
                  <a:sym typeface="Josefin Sans"/>
                </a:rPr>
                <a:t> KỲ 20241 - LỚP 151965 - NHÓM 22</a:t>
              </a:r>
            </a:p>
          </p:txBody>
        </p:sp>
      </p:grpSp>
      <p:sp>
        <p:nvSpPr>
          <p:cNvPr name="Freeform 6" id="6"/>
          <p:cNvSpPr/>
          <p:nvPr/>
        </p:nvSpPr>
        <p:spPr>
          <a:xfrm flipH="false" flipV="false" rot="0">
            <a:off x="-550041" y="-195179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560655" y="651945"/>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true" flipV="false" rot="0">
            <a:off x="1028700" y="1430173"/>
            <a:ext cx="5357753" cy="5591583"/>
          </a:xfrm>
          <a:custGeom>
            <a:avLst/>
            <a:gdLst/>
            <a:ahLst/>
            <a:cxnLst/>
            <a:rect r="r" b="b" t="t" l="l"/>
            <a:pathLst>
              <a:path h="5591583" w="5357753">
                <a:moveTo>
                  <a:pt x="5357753" y="0"/>
                </a:moveTo>
                <a:lnTo>
                  <a:pt x="0" y="0"/>
                </a:lnTo>
                <a:lnTo>
                  <a:pt x="0" y="5591583"/>
                </a:lnTo>
                <a:lnTo>
                  <a:pt x="5357753" y="5591583"/>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2449641" y="6463052"/>
            <a:ext cx="3144039" cy="2440918"/>
          </a:xfrm>
          <a:custGeom>
            <a:avLst/>
            <a:gdLst/>
            <a:ahLst/>
            <a:cxnLst/>
            <a:rect r="r" b="b" t="t" l="l"/>
            <a:pathLst>
              <a:path h="2440918" w="3144039">
                <a:moveTo>
                  <a:pt x="0" y="0"/>
                </a:moveTo>
                <a:lnTo>
                  <a:pt x="3144040" y="0"/>
                </a:lnTo>
                <a:lnTo>
                  <a:pt x="3144040" y="2440917"/>
                </a:lnTo>
                <a:lnTo>
                  <a:pt x="0" y="24409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0" y="3926732"/>
            <a:ext cx="947148" cy="2126250"/>
          </a:xfrm>
          <a:custGeom>
            <a:avLst/>
            <a:gdLst/>
            <a:ahLst/>
            <a:cxnLst/>
            <a:rect r="r" b="b" t="t" l="l"/>
            <a:pathLst>
              <a:path h="2126250" w="947148">
                <a:moveTo>
                  <a:pt x="0" y="0"/>
                </a:moveTo>
                <a:lnTo>
                  <a:pt x="947148" y="0"/>
                </a:lnTo>
                <a:lnTo>
                  <a:pt x="947148" y="2126250"/>
                </a:lnTo>
                <a:lnTo>
                  <a:pt x="0" y="21262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413043" y="523594"/>
            <a:ext cx="15846257" cy="8596594"/>
          </a:xfrm>
          <a:custGeom>
            <a:avLst/>
            <a:gdLst/>
            <a:ahLst/>
            <a:cxnLst/>
            <a:rect r="r" b="b" t="t" l="l"/>
            <a:pathLst>
              <a:path h="8596594" w="15846257">
                <a:moveTo>
                  <a:pt x="0" y="0"/>
                </a:moveTo>
                <a:lnTo>
                  <a:pt x="15846257" y="0"/>
                </a:lnTo>
                <a:lnTo>
                  <a:pt x="15846257" y="8596594"/>
                </a:lnTo>
                <a:lnTo>
                  <a:pt x="0" y="8596594"/>
                </a:lnTo>
                <a:lnTo>
                  <a:pt x="0" y="0"/>
                </a:lnTo>
                <a:close/>
              </a:path>
            </a:pathLst>
          </a:custGeom>
          <a:blipFill>
            <a:blip r:embed="rId2"/>
            <a:stretch>
              <a:fillRect l="0" t="0" r="0" b="0"/>
            </a:stretch>
          </a:blipFill>
        </p:spPr>
      </p:sp>
      <p:sp>
        <p:nvSpPr>
          <p:cNvPr name="TextBox 3" id="3"/>
          <p:cNvSpPr txBox="true"/>
          <p:nvPr/>
        </p:nvSpPr>
        <p:spPr>
          <a:xfrm rot="0">
            <a:off x="4735637" y="9477548"/>
            <a:ext cx="8816727" cy="573022"/>
          </a:xfrm>
          <a:prstGeom prst="rect">
            <a:avLst/>
          </a:prstGeom>
        </p:spPr>
        <p:txBody>
          <a:bodyPr anchor="t" rtlCol="false" tIns="0" lIns="0" bIns="0" rIns="0">
            <a:spAutoFit/>
          </a:bodyPr>
          <a:lstStyle/>
          <a:p>
            <a:pPr algn="ctr">
              <a:lnSpc>
                <a:spcPts val="4367"/>
              </a:lnSpc>
              <a:spcBef>
                <a:spcPct val="0"/>
              </a:spcBef>
            </a:pPr>
            <a:r>
              <a:rPr lang="en-US" b="true" sz="3899">
                <a:solidFill>
                  <a:srgbClr val="FFFFFF"/>
                </a:solidFill>
                <a:latin typeface="Josefin Sans Bold"/>
                <a:ea typeface="Josefin Sans Bold"/>
                <a:cs typeface="Josefin Sans Bold"/>
                <a:sym typeface="Josefin Sans Bold"/>
              </a:rPr>
              <a:t>MODEL PACKAGE CLASS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5527904" y="430120"/>
            <a:ext cx="7232193" cy="8368680"/>
          </a:xfrm>
          <a:custGeom>
            <a:avLst/>
            <a:gdLst/>
            <a:ahLst/>
            <a:cxnLst/>
            <a:rect r="r" b="b" t="t" l="l"/>
            <a:pathLst>
              <a:path h="8368680" w="7232193">
                <a:moveTo>
                  <a:pt x="0" y="0"/>
                </a:moveTo>
                <a:lnTo>
                  <a:pt x="7232192" y="0"/>
                </a:lnTo>
                <a:lnTo>
                  <a:pt x="7232192" y="8368681"/>
                </a:lnTo>
                <a:lnTo>
                  <a:pt x="0" y="8368681"/>
                </a:lnTo>
                <a:lnTo>
                  <a:pt x="0" y="0"/>
                </a:lnTo>
                <a:close/>
              </a:path>
            </a:pathLst>
          </a:custGeom>
          <a:blipFill>
            <a:blip r:embed="rId2"/>
            <a:stretch>
              <a:fillRect l="0" t="0" r="0" b="0"/>
            </a:stretch>
          </a:blipFill>
        </p:spPr>
      </p:sp>
      <p:sp>
        <p:nvSpPr>
          <p:cNvPr name="TextBox 3" id="3"/>
          <p:cNvSpPr txBox="true"/>
          <p:nvPr/>
        </p:nvSpPr>
        <p:spPr>
          <a:xfrm rot="0">
            <a:off x="5012457" y="9477548"/>
            <a:ext cx="8263086" cy="573022"/>
          </a:xfrm>
          <a:prstGeom prst="rect">
            <a:avLst/>
          </a:prstGeom>
        </p:spPr>
        <p:txBody>
          <a:bodyPr anchor="t" rtlCol="false" tIns="0" lIns="0" bIns="0" rIns="0">
            <a:spAutoFit/>
          </a:bodyPr>
          <a:lstStyle/>
          <a:p>
            <a:pPr algn="ctr">
              <a:lnSpc>
                <a:spcPts val="4367"/>
              </a:lnSpc>
              <a:spcBef>
                <a:spcPct val="0"/>
              </a:spcBef>
            </a:pPr>
            <a:r>
              <a:rPr lang="en-US" b="true" sz="3899">
                <a:solidFill>
                  <a:srgbClr val="FFFFFF"/>
                </a:solidFill>
                <a:latin typeface="Josefin Sans Bold"/>
                <a:ea typeface="Josefin Sans Bold"/>
                <a:cs typeface="Josefin Sans Bold"/>
                <a:sym typeface="Josefin Sans Bold"/>
              </a:rPr>
              <a:t>VIEW PACKAGE CLASS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3147695" y="338796"/>
            <a:ext cx="11992611" cy="8919504"/>
          </a:xfrm>
          <a:custGeom>
            <a:avLst/>
            <a:gdLst/>
            <a:ahLst/>
            <a:cxnLst/>
            <a:rect r="r" b="b" t="t" l="l"/>
            <a:pathLst>
              <a:path h="8919504" w="11992611">
                <a:moveTo>
                  <a:pt x="0" y="0"/>
                </a:moveTo>
                <a:lnTo>
                  <a:pt x="11992610" y="0"/>
                </a:lnTo>
                <a:lnTo>
                  <a:pt x="11992610" y="8919504"/>
                </a:lnTo>
                <a:lnTo>
                  <a:pt x="0" y="8919504"/>
                </a:lnTo>
                <a:lnTo>
                  <a:pt x="0" y="0"/>
                </a:lnTo>
                <a:close/>
              </a:path>
            </a:pathLst>
          </a:custGeom>
          <a:blipFill>
            <a:blip r:embed="rId2"/>
            <a:stretch>
              <a:fillRect l="0" t="0" r="0" b="0"/>
            </a:stretch>
          </a:blipFill>
        </p:spPr>
      </p:sp>
      <p:sp>
        <p:nvSpPr>
          <p:cNvPr name="TextBox 3" id="3"/>
          <p:cNvSpPr txBox="true"/>
          <p:nvPr/>
        </p:nvSpPr>
        <p:spPr>
          <a:xfrm rot="0">
            <a:off x="3923035" y="9477548"/>
            <a:ext cx="10441930" cy="573022"/>
          </a:xfrm>
          <a:prstGeom prst="rect">
            <a:avLst/>
          </a:prstGeom>
        </p:spPr>
        <p:txBody>
          <a:bodyPr anchor="t" rtlCol="false" tIns="0" lIns="0" bIns="0" rIns="0">
            <a:spAutoFit/>
          </a:bodyPr>
          <a:lstStyle/>
          <a:p>
            <a:pPr algn="ctr">
              <a:lnSpc>
                <a:spcPts val="4367"/>
              </a:lnSpc>
              <a:spcBef>
                <a:spcPct val="0"/>
              </a:spcBef>
            </a:pPr>
            <a:r>
              <a:rPr lang="en-US" b="true" sz="3899">
                <a:solidFill>
                  <a:srgbClr val="FFFFFF"/>
                </a:solidFill>
                <a:latin typeface="Josefin Sans Bold"/>
                <a:ea typeface="Josefin Sans Bold"/>
                <a:cs typeface="Josefin Sans Bold"/>
                <a:sym typeface="Josefin Sans Bold"/>
              </a:rPr>
              <a:t>CONTROLLER PACKAGE CLASS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95255" y="523453"/>
            <a:ext cx="17897490" cy="8568423"/>
          </a:xfrm>
          <a:custGeom>
            <a:avLst/>
            <a:gdLst/>
            <a:ahLst/>
            <a:cxnLst/>
            <a:rect r="r" b="b" t="t" l="l"/>
            <a:pathLst>
              <a:path h="8568423" w="17897490">
                <a:moveTo>
                  <a:pt x="0" y="0"/>
                </a:moveTo>
                <a:lnTo>
                  <a:pt x="17897490" y="0"/>
                </a:lnTo>
                <a:lnTo>
                  <a:pt x="17897490" y="8568424"/>
                </a:lnTo>
                <a:lnTo>
                  <a:pt x="0" y="8568424"/>
                </a:lnTo>
                <a:lnTo>
                  <a:pt x="0" y="0"/>
                </a:lnTo>
                <a:close/>
              </a:path>
            </a:pathLst>
          </a:custGeom>
          <a:blipFill>
            <a:blip r:embed="rId2"/>
            <a:stretch>
              <a:fillRect l="0" t="0" r="0" b="0"/>
            </a:stretch>
          </a:blipFill>
        </p:spPr>
      </p:sp>
      <p:sp>
        <p:nvSpPr>
          <p:cNvPr name="TextBox 3" id="3"/>
          <p:cNvSpPr txBox="true"/>
          <p:nvPr/>
        </p:nvSpPr>
        <p:spPr>
          <a:xfrm rot="0">
            <a:off x="5708228" y="9477548"/>
            <a:ext cx="6871543" cy="573022"/>
          </a:xfrm>
          <a:prstGeom prst="rect">
            <a:avLst/>
          </a:prstGeom>
        </p:spPr>
        <p:txBody>
          <a:bodyPr anchor="t" rtlCol="false" tIns="0" lIns="0" bIns="0" rIns="0">
            <a:spAutoFit/>
          </a:bodyPr>
          <a:lstStyle/>
          <a:p>
            <a:pPr algn="ctr">
              <a:lnSpc>
                <a:spcPts val="4367"/>
              </a:lnSpc>
              <a:spcBef>
                <a:spcPct val="0"/>
              </a:spcBef>
            </a:pPr>
            <a:r>
              <a:rPr lang="en-US" b="true" sz="3899">
                <a:solidFill>
                  <a:srgbClr val="FFFFFF"/>
                </a:solidFill>
                <a:latin typeface="Josefin Sans Bold"/>
                <a:ea typeface="Josefin Sans Bold"/>
                <a:cs typeface="Josefin Sans Bold"/>
                <a:sym typeface="Josefin Sans Bold"/>
              </a:rPr>
              <a:t>DETAILED CLASS DIAGRAM</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1302246" y="648953"/>
            <a:ext cx="15683508" cy="2114550"/>
          </a:xfrm>
          <a:prstGeom prst="rect">
            <a:avLst/>
          </a:prstGeom>
        </p:spPr>
        <p:txBody>
          <a:bodyPr anchor="t" rtlCol="false" tIns="0" lIns="0" bIns="0" rIns="0">
            <a:spAutoFit/>
          </a:bodyPr>
          <a:lstStyle/>
          <a:p>
            <a:pPr algn="ctr">
              <a:lnSpc>
                <a:spcPts val="8400"/>
              </a:lnSpc>
            </a:pPr>
            <a:r>
              <a:rPr lang="en-US" sz="6000" b="true">
                <a:solidFill>
                  <a:srgbClr val="FFFFFF"/>
                </a:solidFill>
                <a:latin typeface="Josefin Sans Bold"/>
                <a:ea typeface="Josefin Sans Bold"/>
                <a:cs typeface="Josefin Sans Bold"/>
                <a:sym typeface="Josefin Sans Bold"/>
              </a:rPr>
              <a:t>NGUYÊN LÝ HƯỚNG ĐỐI TƯỢNG </a:t>
            </a:r>
          </a:p>
          <a:p>
            <a:pPr algn="ctr">
              <a:lnSpc>
                <a:spcPts val="8400"/>
              </a:lnSpc>
            </a:pPr>
            <a:r>
              <a:rPr lang="en-US" sz="6000" b="true">
                <a:solidFill>
                  <a:srgbClr val="FFFFFF"/>
                </a:solidFill>
                <a:latin typeface="Josefin Sans Bold"/>
                <a:ea typeface="Josefin Sans Bold"/>
                <a:cs typeface="Josefin Sans Bold"/>
                <a:sym typeface="Josefin Sans Bold"/>
              </a:rPr>
              <a:t>TRONG THIẾT KẾ XÂY DỰNG SẢN PHẨM</a:t>
            </a:r>
          </a:p>
        </p:txBody>
      </p:sp>
      <p:sp>
        <p:nvSpPr>
          <p:cNvPr name="TextBox 3" id="3"/>
          <p:cNvSpPr txBox="true"/>
          <p:nvPr/>
        </p:nvSpPr>
        <p:spPr>
          <a:xfrm rot="0">
            <a:off x="1506094" y="3812371"/>
            <a:ext cx="5878592" cy="3508375"/>
          </a:xfrm>
          <a:prstGeom prst="rect">
            <a:avLst/>
          </a:prstGeom>
        </p:spPr>
        <p:txBody>
          <a:bodyPr anchor="t" rtlCol="false" tIns="0" lIns="0" bIns="0" rIns="0">
            <a:spAutoFit/>
          </a:bodyPr>
          <a:lstStyle/>
          <a:p>
            <a:pPr algn="l" marL="863599" indent="-431800" lvl="1">
              <a:lnSpc>
                <a:spcPts val="5599"/>
              </a:lnSpc>
              <a:buFont typeface="Arial"/>
              <a:buChar char="•"/>
            </a:pPr>
            <a:r>
              <a:rPr lang="en-US" b="true" sz="3999">
                <a:solidFill>
                  <a:srgbClr val="FFFFFF"/>
                </a:solidFill>
                <a:latin typeface="Josefin Sans Bold"/>
                <a:ea typeface="Josefin Sans Bold"/>
                <a:cs typeface="Josefin Sans Bold"/>
                <a:sym typeface="Josefin Sans Bold"/>
              </a:rPr>
              <a:t>ĐÓNG GÓI</a:t>
            </a:r>
          </a:p>
          <a:p>
            <a:pPr algn="l" marL="863599" indent="-431800" lvl="1">
              <a:lnSpc>
                <a:spcPts val="5599"/>
              </a:lnSpc>
              <a:buFont typeface="Arial"/>
              <a:buChar char="•"/>
            </a:pPr>
            <a:r>
              <a:rPr lang="en-US" b="true" sz="3999">
                <a:solidFill>
                  <a:srgbClr val="FFFFFF"/>
                </a:solidFill>
                <a:latin typeface="Josefin Sans Bold"/>
                <a:ea typeface="Josefin Sans Bold"/>
                <a:cs typeface="Josefin Sans Bold"/>
                <a:sym typeface="Josefin Sans Bold"/>
              </a:rPr>
              <a:t>KẾ THỪA </a:t>
            </a:r>
          </a:p>
          <a:p>
            <a:pPr algn="l" marL="863599" indent="-431800" lvl="1">
              <a:lnSpc>
                <a:spcPts val="5599"/>
              </a:lnSpc>
              <a:buFont typeface="Arial"/>
              <a:buChar char="•"/>
            </a:pPr>
            <a:r>
              <a:rPr lang="en-US" b="true" sz="3999">
                <a:solidFill>
                  <a:srgbClr val="FFFFFF"/>
                </a:solidFill>
                <a:latin typeface="Josefin Sans Bold"/>
                <a:ea typeface="Josefin Sans Bold"/>
                <a:cs typeface="Josefin Sans Bold"/>
                <a:sym typeface="Josefin Sans Bold"/>
              </a:rPr>
              <a:t>ĐA HÌNH </a:t>
            </a:r>
          </a:p>
          <a:p>
            <a:pPr algn="l" marL="863599" indent="-431800" lvl="1">
              <a:lnSpc>
                <a:spcPts val="5599"/>
              </a:lnSpc>
              <a:buFont typeface="Arial"/>
              <a:buChar char="•"/>
            </a:pPr>
            <a:r>
              <a:rPr lang="en-US" b="true" sz="3999">
                <a:solidFill>
                  <a:srgbClr val="FFFFFF"/>
                </a:solidFill>
                <a:latin typeface="Josefin Sans Bold"/>
                <a:ea typeface="Josefin Sans Bold"/>
                <a:cs typeface="Josefin Sans Bold"/>
                <a:sym typeface="Josefin Sans Bold"/>
              </a:rPr>
              <a:t>TRỪU TƯỢNG</a:t>
            </a:r>
          </a:p>
          <a:p>
            <a:pPr algn="l" marL="863599" indent="-431800" lvl="1">
              <a:lnSpc>
                <a:spcPts val="5599"/>
              </a:lnSpc>
              <a:buFont typeface="Arial"/>
              <a:buChar char="•"/>
            </a:pPr>
            <a:r>
              <a:rPr lang="en-US" b="true" sz="3999">
                <a:solidFill>
                  <a:srgbClr val="FFFFFF"/>
                </a:solidFill>
                <a:latin typeface="Josefin Sans Bold"/>
                <a:ea typeface="Josefin Sans Bold"/>
                <a:cs typeface="Josefin Sans Bold"/>
                <a:sym typeface="Josefin Sans Bold"/>
              </a:rPr>
              <a:t>CÁC MỐI QUAN HỆ</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8127211" y="2461574"/>
            <a:ext cx="9970284" cy="4935291"/>
          </a:xfrm>
          <a:custGeom>
            <a:avLst/>
            <a:gdLst/>
            <a:ahLst/>
            <a:cxnLst/>
            <a:rect r="r" b="b" t="t" l="l"/>
            <a:pathLst>
              <a:path h="4935291" w="9970284">
                <a:moveTo>
                  <a:pt x="0" y="0"/>
                </a:moveTo>
                <a:lnTo>
                  <a:pt x="9970284" y="0"/>
                </a:lnTo>
                <a:lnTo>
                  <a:pt x="9970284" y="4935290"/>
                </a:lnTo>
                <a:lnTo>
                  <a:pt x="0" y="4935290"/>
                </a:lnTo>
                <a:lnTo>
                  <a:pt x="0" y="0"/>
                </a:lnTo>
                <a:close/>
              </a:path>
            </a:pathLst>
          </a:custGeom>
          <a:blipFill>
            <a:blip r:embed="rId2"/>
            <a:stretch>
              <a:fillRect l="0" t="0" r="0" b="0"/>
            </a:stretch>
          </a:blipFill>
        </p:spPr>
      </p:sp>
      <p:sp>
        <p:nvSpPr>
          <p:cNvPr name="TextBox 3" id="3"/>
          <p:cNvSpPr txBox="true"/>
          <p:nvPr/>
        </p:nvSpPr>
        <p:spPr>
          <a:xfrm rot="0">
            <a:off x="6302871" y="586380"/>
            <a:ext cx="5682258" cy="1419787"/>
          </a:xfrm>
          <a:prstGeom prst="rect">
            <a:avLst/>
          </a:prstGeom>
        </p:spPr>
        <p:txBody>
          <a:bodyPr anchor="t" rtlCol="false" tIns="0" lIns="0" bIns="0" rIns="0">
            <a:spAutoFit/>
          </a:bodyPr>
          <a:lstStyle/>
          <a:p>
            <a:pPr algn="ctr">
              <a:lnSpc>
                <a:spcPts val="11519"/>
              </a:lnSpc>
            </a:pPr>
            <a:r>
              <a:rPr lang="en-US" sz="8227">
                <a:solidFill>
                  <a:srgbClr val="FFFFFF"/>
                </a:solidFill>
                <a:latin typeface="Josefin Sans"/>
                <a:ea typeface="Josefin Sans"/>
                <a:cs typeface="Josefin Sans"/>
                <a:sym typeface="Josefin Sans"/>
              </a:rPr>
              <a:t>ĐÓNG GÓI</a:t>
            </a:r>
          </a:p>
        </p:txBody>
      </p:sp>
      <p:sp>
        <p:nvSpPr>
          <p:cNvPr name="TextBox 4" id="4"/>
          <p:cNvSpPr txBox="true"/>
          <p:nvPr/>
        </p:nvSpPr>
        <p:spPr>
          <a:xfrm rot="0">
            <a:off x="1028700" y="2347274"/>
            <a:ext cx="7098511" cy="1923542"/>
          </a:xfrm>
          <a:prstGeom prst="rect">
            <a:avLst/>
          </a:prstGeom>
        </p:spPr>
        <p:txBody>
          <a:bodyPr anchor="t" rtlCol="false" tIns="0" lIns="0" bIns="0" rIns="0">
            <a:spAutoFit/>
          </a:bodyPr>
          <a:lstStyle/>
          <a:p>
            <a:pPr algn="l">
              <a:lnSpc>
                <a:spcPts val="5133"/>
              </a:lnSpc>
            </a:pPr>
            <a:r>
              <a:rPr lang="en-US" sz="3399" spc="71">
                <a:solidFill>
                  <a:srgbClr val="FFFFFF"/>
                </a:solidFill>
                <a:latin typeface="Josefin Sans"/>
                <a:ea typeface="Josefin Sans"/>
                <a:cs typeface="Josefin Sans"/>
                <a:sym typeface="Josefin Sans"/>
              </a:rPr>
              <a:t>Đóng gói được sử dụng để bảo vệ dữ liệu và kiểm soát truy cập thông qua các phương thức.</a:t>
            </a:r>
          </a:p>
        </p:txBody>
      </p:sp>
      <p:sp>
        <p:nvSpPr>
          <p:cNvPr name="TextBox 5" id="5"/>
          <p:cNvSpPr txBox="true"/>
          <p:nvPr/>
        </p:nvSpPr>
        <p:spPr>
          <a:xfrm rot="0">
            <a:off x="1028700" y="4682214"/>
            <a:ext cx="7098511" cy="4514342"/>
          </a:xfrm>
          <a:prstGeom prst="rect">
            <a:avLst/>
          </a:prstGeom>
        </p:spPr>
        <p:txBody>
          <a:bodyPr anchor="t" rtlCol="false" tIns="0" lIns="0" bIns="0" rIns="0">
            <a:spAutoFit/>
          </a:bodyPr>
          <a:lstStyle/>
          <a:p>
            <a:pPr algn="l">
              <a:lnSpc>
                <a:spcPts val="5133"/>
              </a:lnSpc>
            </a:pPr>
            <a:r>
              <a:rPr lang="en-US" sz="3399" spc="71">
                <a:solidFill>
                  <a:srgbClr val="FFFFFF"/>
                </a:solidFill>
                <a:latin typeface="Josefin Sans"/>
                <a:ea typeface="Josefin Sans"/>
                <a:cs typeface="Josefin Sans"/>
                <a:sym typeface="Josefin Sans"/>
              </a:rPr>
              <a:t>Trong ứng dụng này ta có lớp Process chứa các thuộc tính là arrivalTime, burstTime, id, waitingTime,... được khai báo với phạm vi truy cập là private và chỉ có thể truy cập thông qua các getter và setter.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9263822" y="2637559"/>
            <a:ext cx="8723048" cy="4317909"/>
          </a:xfrm>
          <a:custGeom>
            <a:avLst/>
            <a:gdLst/>
            <a:ahLst/>
            <a:cxnLst/>
            <a:rect r="r" b="b" t="t" l="l"/>
            <a:pathLst>
              <a:path h="4317909" w="8723048">
                <a:moveTo>
                  <a:pt x="0" y="0"/>
                </a:moveTo>
                <a:lnTo>
                  <a:pt x="8723048" y="0"/>
                </a:lnTo>
                <a:lnTo>
                  <a:pt x="8723048" y="4317909"/>
                </a:lnTo>
                <a:lnTo>
                  <a:pt x="0" y="4317909"/>
                </a:lnTo>
                <a:lnTo>
                  <a:pt x="0" y="0"/>
                </a:lnTo>
                <a:close/>
              </a:path>
            </a:pathLst>
          </a:custGeom>
          <a:blipFill>
            <a:blip r:embed="rId2"/>
            <a:stretch>
              <a:fillRect l="0" t="0" r="0" b="0"/>
            </a:stretch>
          </a:blipFill>
        </p:spPr>
      </p:sp>
      <p:sp>
        <p:nvSpPr>
          <p:cNvPr name="TextBox 3" id="3"/>
          <p:cNvSpPr txBox="true"/>
          <p:nvPr/>
        </p:nvSpPr>
        <p:spPr>
          <a:xfrm rot="0">
            <a:off x="6752704" y="586380"/>
            <a:ext cx="4782592" cy="1419787"/>
          </a:xfrm>
          <a:prstGeom prst="rect">
            <a:avLst/>
          </a:prstGeom>
        </p:spPr>
        <p:txBody>
          <a:bodyPr anchor="t" rtlCol="false" tIns="0" lIns="0" bIns="0" rIns="0">
            <a:spAutoFit/>
          </a:bodyPr>
          <a:lstStyle/>
          <a:p>
            <a:pPr algn="ctr">
              <a:lnSpc>
                <a:spcPts val="11519"/>
              </a:lnSpc>
            </a:pPr>
            <a:r>
              <a:rPr lang="en-US" sz="8227" b="true">
                <a:solidFill>
                  <a:srgbClr val="FFFFFF"/>
                </a:solidFill>
                <a:latin typeface="Josefin Sans Bold"/>
                <a:ea typeface="Josefin Sans Bold"/>
                <a:cs typeface="Josefin Sans Bold"/>
                <a:sym typeface="Josefin Sans Bold"/>
              </a:rPr>
              <a:t>KẾ THỪA</a:t>
            </a:r>
          </a:p>
        </p:txBody>
      </p:sp>
      <p:sp>
        <p:nvSpPr>
          <p:cNvPr name="TextBox 4" id="4"/>
          <p:cNvSpPr txBox="true"/>
          <p:nvPr/>
        </p:nvSpPr>
        <p:spPr>
          <a:xfrm rot="0">
            <a:off x="1028700" y="2347274"/>
            <a:ext cx="7098511" cy="1923542"/>
          </a:xfrm>
          <a:prstGeom prst="rect">
            <a:avLst/>
          </a:prstGeom>
        </p:spPr>
        <p:txBody>
          <a:bodyPr anchor="t" rtlCol="false" tIns="0" lIns="0" bIns="0" rIns="0">
            <a:spAutoFit/>
          </a:bodyPr>
          <a:lstStyle/>
          <a:p>
            <a:pPr algn="l">
              <a:lnSpc>
                <a:spcPts val="5133"/>
              </a:lnSpc>
            </a:pPr>
            <a:r>
              <a:rPr lang="en-US" sz="3399" spc="71">
                <a:solidFill>
                  <a:srgbClr val="FFFFFF"/>
                </a:solidFill>
                <a:latin typeface="Josefin Sans"/>
                <a:ea typeface="Josefin Sans"/>
                <a:cs typeface="Josefin Sans"/>
                <a:sym typeface="Josefin Sans"/>
              </a:rPr>
              <a:t>Kế thừa được sử dụng để chia sẻ các thuộc tính và phương thức từ lớp cha đến các lớp con. </a:t>
            </a:r>
          </a:p>
        </p:txBody>
      </p:sp>
      <p:sp>
        <p:nvSpPr>
          <p:cNvPr name="TextBox 5" id="5"/>
          <p:cNvSpPr txBox="true"/>
          <p:nvPr/>
        </p:nvSpPr>
        <p:spPr>
          <a:xfrm rot="0">
            <a:off x="1028700" y="4682214"/>
            <a:ext cx="7098511" cy="3218942"/>
          </a:xfrm>
          <a:prstGeom prst="rect">
            <a:avLst/>
          </a:prstGeom>
        </p:spPr>
        <p:txBody>
          <a:bodyPr anchor="t" rtlCol="false" tIns="0" lIns="0" bIns="0" rIns="0">
            <a:spAutoFit/>
          </a:bodyPr>
          <a:lstStyle/>
          <a:p>
            <a:pPr algn="l">
              <a:lnSpc>
                <a:spcPts val="5133"/>
              </a:lnSpc>
            </a:pPr>
            <a:r>
              <a:rPr lang="en-US" sz="3399" spc="71">
                <a:solidFill>
                  <a:srgbClr val="FFFFFF"/>
                </a:solidFill>
                <a:latin typeface="Josefin Sans"/>
                <a:ea typeface="Josefin Sans"/>
                <a:cs typeface="Josefin Sans"/>
                <a:sym typeface="Josefin Sans"/>
              </a:rPr>
              <a:t>Trong ứng dụng này ta có lớp cha trừu tượng CPUAlgorithm và các lớp con kế thừa triển khai cụ thể các thuật toán lập lịch tiến trình là FCFS, RoundRobin và SJN.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6564883" y="349056"/>
            <a:ext cx="5158234" cy="1419810"/>
          </a:xfrm>
          <a:prstGeom prst="rect">
            <a:avLst/>
          </a:prstGeom>
        </p:spPr>
        <p:txBody>
          <a:bodyPr anchor="t" rtlCol="false" tIns="0" lIns="0" bIns="0" rIns="0">
            <a:spAutoFit/>
          </a:bodyPr>
          <a:lstStyle/>
          <a:p>
            <a:pPr algn="ctr">
              <a:lnSpc>
                <a:spcPts val="11517"/>
              </a:lnSpc>
            </a:pPr>
            <a:r>
              <a:rPr lang="en-US" sz="8226" b="true">
                <a:solidFill>
                  <a:srgbClr val="FFFFFF"/>
                </a:solidFill>
                <a:latin typeface="Josefin Sans Bold"/>
                <a:ea typeface="Josefin Sans Bold"/>
                <a:cs typeface="Josefin Sans Bold"/>
                <a:sym typeface="Josefin Sans Bold"/>
              </a:rPr>
              <a:t>ĐA HÌNH</a:t>
            </a:r>
            <a:r>
              <a:rPr lang="en-US" sz="8226" b="true">
                <a:solidFill>
                  <a:srgbClr val="FFFFFF"/>
                </a:solidFill>
                <a:latin typeface="Josefin Sans Bold"/>
                <a:ea typeface="Josefin Sans Bold"/>
                <a:cs typeface="Josefin Sans Bold"/>
                <a:sym typeface="Josefin Sans Bold"/>
              </a:rPr>
              <a:t> </a:t>
            </a:r>
          </a:p>
        </p:txBody>
      </p:sp>
      <p:sp>
        <p:nvSpPr>
          <p:cNvPr name="TextBox 3" id="3"/>
          <p:cNvSpPr txBox="true"/>
          <p:nvPr/>
        </p:nvSpPr>
        <p:spPr>
          <a:xfrm rot="0">
            <a:off x="1028700" y="1788879"/>
            <a:ext cx="6667316" cy="2128139"/>
          </a:xfrm>
          <a:prstGeom prst="rect">
            <a:avLst/>
          </a:prstGeom>
        </p:spPr>
        <p:txBody>
          <a:bodyPr anchor="t" rtlCol="false" tIns="0" lIns="0" bIns="0" rIns="0">
            <a:spAutoFit/>
          </a:bodyPr>
          <a:lstStyle/>
          <a:p>
            <a:pPr algn="l">
              <a:lnSpc>
                <a:spcPts val="4227"/>
              </a:lnSpc>
            </a:pPr>
            <a:r>
              <a:rPr lang="en-US" sz="2799" spc="58">
                <a:solidFill>
                  <a:srgbClr val="FFFFFF"/>
                </a:solidFill>
                <a:latin typeface="Josefin Sans"/>
                <a:ea typeface="Josefin Sans"/>
                <a:cs typeface="Josefin Sans"/>
                <a:sym typeface="Josefin Sans"/>
              </a:rPr>
              <a:t>Đa hình cho phép các lớp con triển khai các phương thức theo cách riêng của mình, mặc dù các phương thức này được định nghĩa chung trong lớp cha.</a:t>
            </a:r>
          </a:p>
        </p:txBody>
      </p:sp>
      <p:sp>
        <p:nvSpPr>
          <p:cNvPr name="TextBox 4" id="4"/>
          <p:cNvSpPr txBox="true"/>
          <p:nvPr/>
        </p:nvSpPr>
        <p:spPr>
          <a:xfrm rot="0">
            <a:off x="1028700" y="4069106"/>
            <a:ext cx="6667316" cy="2661539"/>
          </a:xfrm>
          <a:prstGeom prst="rect">
            <a:avLst/>
          </a:prstGeom>
        </p:spPr>
        <p:txBody>
          <a:bodyPr anchor="t" rtlCol="false" tIns="0" lIns="0" bIns="0" rIns="0">
            <a:spAutoFit/>
          </a:bodyPr>
          <a:lstStyle/>
          <a:p>
            <a:pPr algn="l">
              <a:lnSpc>
                <a:spcPts val="4227"/>
              </a:lnSpc>
            </a:pPr>
            <a:r>
              <a:rPr lang="en-US" sz="2799" spc="58">
                <a:solidFill>
                  <a:srgbClr val="FFFFFF"/>
                </a:solidFill>
                <a:latin typeface="Josefin Sans"/>
                <a:ea typeface="Josefin Sans"/>
                <a:cs typeface="Josefin Sans"/>
                <a:sym typeface="Josefin Sans"/>
              </a:rPr>
              <a:t>Trong dự án này ta có phương thức trừu tượng schedule() được định nghĩa trong CPUAlgorithm và được triển khai khác nhau trong các lớp FCFS, RoundRobin, và SJN.  </a:t>
            </a:r>
          </a:p>
        </p:txBody>
      </p:sp>
      <p:grpSp>
        <p:nvGrpSpPr>
          <p:cNvPr name="Group 5" id="5"/>
          <p:cNvGrpSpPr/>
          <p:nvPr/>
        </p:nvGrpSpPr>
        <p:grpSpPr>
          <a:xfrm rot="0">
            <a:off x="1028700" y="6987509"/>
            <a:ext cx="7683405" cy="2715242"/>
            <a:chOff x="0" y="0"/>
            <a:chExt cx="10244540" cy="3620322"/>
          </a:xfrm>
        </p:grpSpPr>
        <p:sp>
          <p:nvSpPr>
            <p:cNvPr name="Freeform 6" id="6"/>
            <p:cNvSpPr/>
            <p:nvPr/>
          </p:nvSpPr>
          <p:spPr>
            <a:xfrm flipH="false" flipV="false" rot="0">
              <a:off x="0" y="0"/>
              <a:ext cx="10244540" cy="2791637"/>
            </a:xfrm>
            <a:custGeom>
              <a:avLst/>
              <a:gdLst/>
              <a:ahLst/>
              <a:cxnLst/>
              <a:rect r="r" b="b" t="t" l="l"/>
              <a:pathLst>
                <a:path h="2791637" w="10244540">
                  <a:moveTo>
                    <a:pt x="0" y="0"/>
                  </a:moveTo>
                  <a:lnTo>
                    <a:pt x="10244540" y="0"/>
                  </a:lnTo>
                  <a:lnTo>
                    <a:pt x="10244540" y="2791637"/>
                  </a:lnTo>
                  <a:lnTo>
                    <a:pt x="0" y="2791637"/>
                  </a:lnTo>
                  <a:lnTo>
                    <a:pt x="0" y="0"/>
                  </a:lnTo>
                  <a:close/>
                </a:path>
              </a:pathLst>
            </a:custGeom>
            <a:blipFill>
              <a:blip r:embed="rId2"/>
              <a:stretch>
                <a:fillRect l="0" t="0" r="0" b="0"/>
              </a:stretch>
            </a:blipFill>
          </p:spPr>
        </p:sp>
        <p:sp>
          <p:nvSpPr>
            <p:cNvPr name="TextBox 7" id="7"/>
            <p:cNvSpPr txBox="true"/>
            <p:nvPr/>
          </p:nvSpPr>
          <p:spPr>
            <a:xfrm rot="0">
              <a:off x="4301681" y="2859169"/>
              <a:ext cx="1641177" cy="76115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Josefin Sans"/>
                  <a:ea typeface="Josefin Sans"/>
                  <a:cs typeface="Josefin Sans"/>
                  <a:sym typeface="Josefin Sans"/>
                </a:rPr>
                <a:t>FCFS</a:t>
              </a:r>
            </a:p>
          </p:txBody>
        </p:sp>
      </p:grpSp>
      <p:grpSp>
        <p:nvGrpSpPr>
          <p:cNvPr name="Group 8" id="8"/>
          <p:cNvGrpSpPr/>
          <p:nvPr/>
        </p:nvGrpSpPr>
        <p:grpSpPr>
          <a:xfrm rot="0">
            <a:off x="11565720" y="6310520"/>
            <a:ext cx="5693580" cy="3140525"/>
            <a:chOff x="0" y="0"/>
            <a:chExt cx="7591440" cy="4187367"/>
          </a:xfrm>
        </p:grpSpPr>
        <p:sp>
          <p:nvSpPr>
            <p:cNvPr name="Freeform 9" id="9"/>
            <p:cNvSpPr/>
            <p:nvPr/>
          </p:nvSpPr>
          <p:spPr>
            <a:xfrm flipH="false" flipV="false" rot="0">
              <a:off x="0" y="0"/>
              <a:ext cx="7591440" cy="3159937"/>
            </a:xfrm>
            <a:custGeom>
              <a:avLst/>
              <a:gdLst/>
              <a:ahLst/>
              <a:cxnLst/>
              <a:rect r="r" b="b" t="t" l="l"/>
              <a:pathLst>
                <a:path h="3159937" w="7591440">
                  <a:moveTo>
                    <a:pt x="0" y="0"/>
                  </a:moveTo>
                  <a:lnTo>
                    <a:pt x="7591440" y="0"/>
                  </a:lnTo>
                  <a:lnTo>
                    <a:pt x="7591440" y="3159937"/>
                  </a:lnTo>
                  <a:lnTo>
                    <a:pt x="0" y="3159937"/>
                  </a:lnTo>
                  <a:lnTo>
                    <a:pt x="0" y="0"/>
                  </a:lnTo>
                  <a:close/>
                </a:path>
              </a:pathLst>
            </a:custGeom>
            <a:blipFill>
              <a:blip r:embed="rId3"/>
              <a:stretch>
                <a:fillRect l="0" t="0" r="0" b="0"/>
              </a:stretch>
            </a:blipFill>
          </p:spPr>
        </p:sp>
        <p:sp>
          <p:nvSpPr>
            <p:cNvPr name="TextBox 10" id="10"/>
            <p:cNvSpPr txBox="true"/>
            <p:nvPr/>
          </p:nvSpPr>
          <p:spPr>
            <a:xfrm rot="0">
              <a:off x="2447958" y="3426214"/>
              <a:ext cx="3427556" cy="76115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Josefin Sans"/>
                  <a:ea typeface="Josefin Sans"/>
                  <a:cs typeface="Josefin Sans"/>
                  <a:sym typeface="Josefin Sans"/>
                </a:rPr>
                <a:t>Round Robin</a:t>
              </a:r>
            </a:p>
          </p:txBody>
        </p:sp>
      </p:grpSp>
      <p:grpSp>
        <p:nvGrpSpPr>
          <p:cNvPr name="Group 11" id="11"/>
          <p:cNvGrpSpPr/>
          <p:nvPr/>
        </p:nvGrpSpPr>
        <p:grpSpPr>
          <a:xfrm rot="0">
            <a:off x="9822694" y="2097207"/>
            <a:ext cx="6242604" cy="3222980"/>
            <a:chOff x="0" y="0"/>
            <a:chExt cx="8323472" cy="4297307"/>
          </a:xfrm>
        </p:grpSpPr>
        <p:sp>
          <p:nvSpPr>
            <p:cNvPr name="Freeform 12" id="12"/>
            <p:cNvSpPr/>
            <p:nvPr/>
          </p:nvSpPr>
          <p:spPr>
            <a:xfrm flipH="false" flipV="false" rot="0">
              <a:off x="0" y="0"/>
              <a:ext cx="8323472" cy="3360602"/>
            </a:xfrm>
            <a:custGeom>
              <a:avLst/>
              <a:gdLst/>
              <a:ahLst/>
              <a:cxnLst/>
              <a:rect r="r" b="b" t="t" l="l"/>
              <a:pathLst>
                <a:path h="3360602" w="8323472">
                  <a:moveTo>
                    <a:pt x="0" y="0"/>
                  </a:moveTo>
                  <a:lnTo>
                    <a:pt x="8323472" y="0"/>
                  </a:lnTo>
                  <a:lnTo>
                    <a:pt x="8323472" y="3360602"/>
                  </a:lnTo>
                  <a:lnTo>
                    <a:pt x="0" y="3360602"/>
                  </a:lnTo>
                  <a:lnTo>
                    <a:pt x="0" y="0"/>
                  </a:lnTo>
                  <a:close/>
                </a:path>
              </a:pathLst>
            </a:custGeom>
            <a:blipFill>
              <a:blip r:embed="rId4"/>
              <a:stretch>
                <a:fillRect l="0" t="0" r="0" b="0"/>
              </a:stretch>
            </a:blipFill>
          </p:spPr>
        </p:sp>
        <p:sp>
          <p:nvSpPr>
            <p:cNvPr name="TextBox 13" id="13"/>
            <p:cNvSpPr txBox="true"/>
            <p:nvPr/>
          </p:nvSpPr>
          <p:spPr>
            <a:xfrm rot="0">
              <a:off x="3513980" y="3536153"/>
              <a:ext cx="1295513" cy="761153"/>
            </a:xfrm>
            <a:prstGeom prst="rect">
              <a:avLst/>
            </a:prstGeom>
          </p:spPr>
          <p:txBody>
            <a:bodyPr anchor="t" rtlCol="false" tIns="0" lIns="0" bIns="0" rIns="0">
              <a:spAutoFit/>
            </a:bodyPr>
            <a:lstStyle/>
            <a:p>
              <a:pPr algn="ctr">
                <a:lnSpc>
                  <a:spcPts val="4759"/>
                </a:lnSpc>
                <a:spcBef>
                  <a:spcPct val="0"/>
                </a:spcBef>
              </a:pPr>
              <a:r>
                <a:rPr lang="en-US" sz="3399">
                  <a:solidFill>
                    <a:srgbClr val="FFFFFF"/>
                  </a:solidFill>
                  <a:latin typeface="Josefin Sans"/>
                  <a:ea typeface="Josefin Sans"/>
                  <a:cs typeface="Josefin Sans"/>
                  <a:sym typeface="Josefin Sans"/>
                </a:rPr>
                <a:t>SJN</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8173410" y="2548653"/>
            <a:ext cx="9700079" cy="4765164"/>
          </a:xfrm>
          <a:custGeom>
            <a:avLst/>
            <a:gdLst/>
            <a:ahLst/>
            <a:cxnLst/>
            <a:rect r="r" b="b" t="t" l="l"/>
            <a:pathLst>
              <a:path h="4765164" w="9700079">
                <a:moveTo>
                  <a:pt x="0" y="0"/>
                </a:moveTo>
                <a:lnTo>
                  <a:pt x="9700079" y="0"/>
                </a:lnTo>
                <a:lnTo>
                  <a:pt x="9700079" y="4765164"/>
                </a:lnTo>
                <a:lnTo>
                  <a:pt x="0" y="4765164"/>
                </a:lnTo>
                <a:lnTo>
                  <a:pt x="0" y="0"/>
                </a:lnTo>
                <a:close/>
              </a:path>
            </a:pathLst>
          </a:custGeom>
          <a:blipFill>
            <a:blip r:embed="rId2"/>
            <a:stretch>
              <a:fillRect l="0" t="0" r="0" b="0"/>
            </a:stretch>
          </a:blipFill>
        </p:spPr>
      </p:sp>
      <p:sp>
        <p:nvSpPr>
          <p:cNvPr name="TextBox 3" id="3"/>
          <p:cNvSpPr txBox="true"/>
          <p:nvPr/>
        </p:nvSpPr>
        <p:spPr>
          <a:xfrm rot="0">
            <a:off x="5493469" y="857250"/>
            <a:ext cx="7301061" cy="1419810"/>
          </a:xfrm>
          <a:prstGeom prst="rect">
            <a:avLst/>
          </a:prstGeom>
        </p:spPr>
        <p:txBody>
          <a:bodyPr anchor="t" rtlCol="false" tIns="0" lIns="0" bIns="0" rIns="0">
            <a:spAutoFit/>
          </a:bodyPr>
          <a:lstStyle/>
          <a:p>
            <a:pPr algn="ctr">
              <a:lnSpc>
                <a:spcPts val="11517"/>
              </a:lnSpc>
            </a:pPr>
            <a:r>
              <a:rPr lang="en-US" sz="8226" b="true">
                <a:solidFill>
                  <a:srgbClr val="FFFFFF"/>
                </a:solidFill>
                <a:latin typeface="Josefin Sans Bold"/>
                <a:ea typeface="Josefin Sans Bold"/>
                <a:cs typeface="Josefin Sans Bold"/>
                <a:sym typeface="Josefin Sans Bold"/>
              </a:rPr>
              <a:t>TRỪU TƯỢNG</a:t>
            </a:r>
          </a:p>
        </p:txBody>
      </p:sp>
      <p:sp>
        <p:nvSpPr>
          <p:cNvPr name="TextBox 4" id="4"/>
          <p:cNvSpPr txBox="true"/>
          <p:nvPr/>
        </p:nvSpPr>
        <p:spPr>
          <a:xfrm rot="0">
            <a:off x="1028700" y="2453403"/>
            <a:ext cx="7144710" cy="1691640"/>
          </a:xfrm>
          <a:prstGeom prst="rect">
            <a:avLst/>
          </a:prstGeom>
        </p:spPr>
        <p:txBody>
          <a:bodyPr anchor="t" rtlCol="false" tIns="0" lIns="0" bIns="0" rIns="0">
            <a:spAutoFit/>
          </a:bodyPr>
          <a:lstStyle/>
          <a:p>
            <a:pPr algn="l">
              <a:lnSpc>
                <a:spcPts val="4530"/>
              </a:lnSpc>
            </a:pPr>
            <a:r>
              <a:rPr lang="en-US" sz="3000" spc="63">
                <a:solidFill>
                  <a:srgbClr val="FFFFFF"/>
                </a:solidFill>
                <a:latin typeface="Josefin Sans"/>
                <a:ea typeface="Josefin Sans"/>
                <a:cs typeface="Josefin Sans"/>
                <a:sym typeface="Josefin Sans"/>
              </a:rPr>
              <a:t>Trừu tượng giúp ta ẩn đi các các chi tiết triển khai và chỉ tập trung vào các tính năng chính.</a:t>
            </a:r>
          </a:p>
        </p:txBody>
      </p:sp>
      <p:sp>
        <p:nvSpPr>
          <p:cNvPr name="TextBox 5" id="5"/>
          <p:cNvSpPr txBox="true"/>
          <p:nvPr/>
        </p:nvSpPr>
        <p:spPr>
          <a:xfrm rot="0">
            <a:off x="1028700" y="4326018"/>
            <a:ext cx="7144710" cy="5120640"/>
          </a:xfrm>
          <a:prstGeom prst="rect">
            <a:avLst/>
          </a:prstGeom>
        </p:spPr>
        <p:txBody>
          <a:bodyPr anchor="t" rtlCol="false" tIns="0" lIns="0" bIns="0" rIns="0">
            <a:spAutoFit/>
          </a:bodyPr>
          <a:lstStyle/>
          <a:p>
            <a:pPr algn="l" marL="647702" indent="-323851" lvl="1">
              <a:lnSpc>
                <a:spcPts val="4530"/>
              </a:lnSpc>
              <a:buFont typeface="Arial"/>
              <a:buChar char="•"/>
            </a:pPr>
            <a:r>
              <a:rPr lang="en-US" sz="3000" spc="63">
                <a:solidFill>
                  <a:srgbClr val="FFFFFF"/>
                </a:solidFill>
                <a:latin typeface="Josefin Sans"/>
                <a:ea typeface="Josefin Sans"/>
                <a:cs typeface="Josefin Sans"/>
                <a:sym typeface="Josefin Sans"/>
              </a:rPr>
              <a:t>Trong dự án này ta có lớp CPUAlgorithm được khai báo là 1 lớp trừu tượng, chỉ cung cấp cấu trúc chung phương thức trừu tượng schedule() mà không quan tâm đến cách cài đặt cụ thể. </a:t>
            </a:r>
          </a:p>
          <a:p>
            <a:pPr algn="l" marL="647702" indent="-323851" lvl="1">
              <a:lnSpc>
                <a:spcPts val="4530"/>
              </a:lnSpc>
              <a:buFont typeface="Arial"/>
              <a:buChar char="•"/>
            </a:pPr>
            <a:r>
              <a:rPr lang="en-US" sz="3000" spc="63">
                <a:solidFill>
                  <a:srgbClr val="FFFFFF"/>
                </a:solidFill>
                <a:latin typeface="Josefin Sans"/>
                <a:ea typeface="Josefin Sans"/>
                <a:cs typeface="Josefin Sans"/>
                <a:sym typeface="Josefin Sans"/>
              </a:rPr>
              <a:t>Phương thức trùu tượng này được triển khai cụ thể trong các lớp FCFS, RoundRobin, và SJN.  </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3553644" y="857250"/>
            <a:ext cx="11180713" cy="1419991"/>
          </a:xfrm>
          <a:prstGeom prst="rect">
            <a:avLst/>
          </a:prstGeom>
        </p:spPr>
        <p:txBody>
          <a:bodyPr anchor="t" rtlCol="false" tIns="0" lIns="0" bIns="0" rIns="0">
            <a:spAutoFit/>
          </a:bodyPr>
          <a:lstStyle/>
          <a:p>
            <a:pPr algn="ctr">
              <a:lnSpc>
                <a:spcPts val="11507"/>
              </a:lnSpc>
            </a:pPr>
            <a:r>
              <a:rPr lang="en-US" sz="8219" b="true">
                <a:solidFill>
                  <a:srgbClr val="FFFFFF"/>
                </a:solidFill>
                <a:latin typeface="Josefin Sans Bold"/>
                <a:ea typeface="Josefin Sans Bold"/>
                <a:cs typeface="Josefin Sans Bold"/>
                <a:sym typeface="Josefin Sans Bold"/>
              </a:rPr>
              <a:t>Các mối quan hệ OOP</a:t>
            </a:r>
          </a:p>
        </p:txBody>
      </p:sp>
      <p:sp>
        <p:nvSpPr>
          <p:cNvPr name="TextBox 3" id="3"/>
          <p:cNvSpPr txBox="true"/>
          <p:nvPr/>
        </p:nvSpPr>
        <p:spPr>
          <a:xfrm rot="0">
            <a:off x="3327375" y="3566870"/>
            <a:ext cx="10498634" cy="2998168"/>
          </a:xfrm>
          <a:prstGeom prst="rect">
            <a:avLst/>
          </a:prstGeom>
        </p:spPr>
        <p:txBody>
          <a:bodyPr anchor="t" rtlCol="false" tIns="0" lIns="0" bIns="0" rIns="0">
            <a:spAutoFit/>
          </a:bodyPr>
          <a:lstStyle/>
          <a:p>
            <a:pPr algn="l" marL="1233197" indent="-616598" lvl="1">
              <a:lnSpc>
                <a:spcPts val="7996"/>
              </a:lnSpc>
              <a:buFont typeface="Arial"/>
              <a:buChar char="•"/>
            </a:pPr>
            <a:r>
              <a:rPr lang="en-US" b="true" sz="5711">
                <a:solidFill>
                  <a:srgbClr val="FFFFFF"/>
                </a:solidFill>
                <a:latin typeface="Josefin Sans Bold"/>
                <a:ea typeface="Josefin Sans Bold"/>
                <a:cs typeface="Josefin Sans Bold"/>
                <a:sym typeface="Josefin Sans Bold"/>
              </a:rPr>
              <a:t>Association (Liên kết)</a:t>
            </a:r>
          </a:p>
          <a:p>
            <a:pPr algn="l" marL="1233197" indent="-616598" lvl="1">
              <a:lnSpc>
                <a:spcPts val="7996"/>
              </a:lnSpc>
              <a:buFont typeface="Arial"/>
              <a:buChar char="•"/>
            </a:pPr>
            <a:r>
              <a:rPr lang="en-US" b="true" sz="5711">
                <a:solidFill>
                  <a:srgbClr val="FFFFFF"/>
                </a:solidFill>
                <a:latin typeface="Josefin Sans Bold"/>
                <a:ea typeface="Josefin Sans Bold"/>
                <a:cs typeface="Josefin Sans Bold"/>
                <a:sym typeface="Josefin Sans Bold"/>
              </a:rPr>
              <a:t>Composition (Thành phần)</a:t>
            </a:r>
          </a:p>
          <a:p>
            <a:pPr algn="l" marL="1233197" indent="-616598" lvl="1">
              <a:lnSpc>
                <a:spcPts val="7996"/>
              </a:lnSpc>
              <a:buFont typeface="Arial"/>
              <a:buChar char="•"/>
            </a:pPr>
            <a:r>
              <a:rPr lang="en-US" b="true" sz="5711">
                <a:solidFill>
                  <a:srgbClr val="FFFFFF"/>
                </a:solidFill>
                <a:latin typeface="Josefin Sans Bold"/>
                <a:ea typeface="Josefin Sans Bold"/>
                <a:cs typeface="Josefin Sans Bold"/>
                <a:sym typeface="Josefin Sans Bold"/>
              </a:rPr>
              <a:t>Aggregation (Tập hợp)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758625" y="1793928"/>
          <a:ext cx="16770750" cy="8107450"/>
        </p:xfrm>
        <a:graphic>
          <a:graphicData uri="http://schemas.openxmlformats.org/drawingml/2006/table">
            <a:tbl>
              <a:tblPr/>
              <a:tblGrid>
                <a:gridCol w="5054204"/>
                <a:gridCol w="2341186"/>
                <a:gridCol w="9375360"/>
              </a:tblGrid>
              <a:tr h="1504169">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HỌ TÊN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MSSV</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CÔNG VIỆC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12056">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LÊ NHẬT SƠN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20225918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Thiết kế giao diện UI và liên kết các model với controller</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12056">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PHẠM MẠNH QUYẾT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20225663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Thiết kế các lớp trong phần model đảm bảo phần logic cho ứng dụng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3557">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NGUYỄN ĐỨC QUANG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20225913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a:solidFill>
                            <a:srgbClr val="FFFFFF"/>
                          </a:solidFill>
                          <a:latin typeface="Josefin Sans"/>
                          <a:ea typeface="Josefin Sans"/>
                          <a:cs typeface="Josefin Sans"/>
                          <a:sym typeface="Josefin Sans"/>
                        </a:rPr>
                        <a:t>Làm report, hỗ trợ viết 1 phần mã nguồn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512056">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NGUYỄN NHUẬN QUANG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20225914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Làm slide và đóng góp xây dựng các chi tiết của ứng dụng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3557">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NGUYỄN KHẮC QUANG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20225760</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3779"/>
                        </a:lnSpc>
                        <a:defRPr/>
                      </a:pPr>
                      <a:r>
                        <a:rPr lang="en-US" sz="2699" b="true">
                          <a:solidFill>
                            <a:srgbClr val="FFFFFF"/>
                          </a:solidFill>
                          <a:latin typeface="Josefin Sans Bold"/>
                          <a:ea typeface="Josefin Sans Bold"/>
                          <a:cs typeface="Josefin Sans Bold"/>
                          <a:sym typeface="Josefin Sans Bold"/>
                        </a:rPr>
                        <a:t>x</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Freeform 3" id="3"/>
          <p:cNvSpPr/>
          <p:nvPr/>
        </p:nvSpPr>
        <p:spPr>
          <a:xfrm flipH="false" flipV="false" rot="0">
            <a:off x="16003459" y="379655"/>
            <a:ext cx="2028267" cy="1298091"/>
          </a:xfrm>
          <a:custGeom>
            <a:avLst/>
            <a:gdLst/>
            <a:ahLst/>
            <a:cxnLst/>
            <a:rect r="r" b="b" t="t" l="l"/>
            <a:pathLst>
              <a:path h="1298091" w="2028267">
                <a:moveTo>
                  <a:pt x="0" y="0"/>
                </a:moveTo>
                <a:lnTo>
                  <a:pt x="2028267" y="0"/>
                </a:lnTo>
                <a:lnTo>
                  <a:pt x="2028267" y="1298090"/>
                </a:lnTo>
                <a:lnTo>
                  <a:pt x="0" y="12980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516121" y="-327386"/>
            <a:ext cx="2644755" cy="2121314"/>
          </a:xfrm>
          <a:custGeom>
            <a:avLst/>
            <a:gdLst/>
            <a:ahLst/>
            <a:cxnLst/>
            <a:rect r="r" b="b" t="t" l="l"/>
            <a:pathLst>
              <a:path h="2121314" w="2644755">
                <a:moveTo>
                  <a:pt x="2644754" y="0"/>
                </a:moveTo>
                <a:lnTo>
                  <a:pt x="0" y="0"/>
                </a:lnTo>
                <a:lnTo>
                  <a:pt x="0" y="2121314"/>
                </a:lnTo>
                <a:lnTo>
                  <a:pt x="2644754" y="2121314"/>
                </a:lnTo>
                <a:lnTo>
                  <a:pt x="2644754"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603429" y="729889"/>
            <a:ext cx="5081141" cy="880110"/>
          </a:xfrm>
          <a:prstGeom prst="rect">
            <a:avLst/>
          </a:prstGeom>
        </p:spPr>
        <p:txBody>
          <a:bodyPr anchor="t" rtlCol="false" tIns="0" lIns="0" bIns="0" rIns="0">
            <a:spAutoFit/>
          </a:bodyPr>
          <a:lstStyle/>
          <a:p>
            <a:pPr algn="ctr">
              <a:lnSpc>
                <a:spcPts val="6720"/>
              </a:lnSpc>
              <a:spcBef>
                <a:spcPct val="0"/>
              </a:spcBef>
            </a:pPr>
            <a:r>
              <a:rPr lang="en-US" b="true" sz="6000">
                <a:solidFill>
                  <a:srgbClr val="FFFFFF"/>
                </a:solidFill>
                <a:latin typeface="Josefin Sans Bold"/>
                <a:ea typeface="Josefin Sans Bold"/>
                <a:cs typeface="Josefin Sans Bold"/>
                <a:sym typeface="Josefin Sans Bold"/>
              </a:rPr>
              <a:t>THÀNH VIÊN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9360699" y="2347500"/>
            <a:ext cx="8499820" cy="3793045"/>
          </a:xfrm>
          <a:custGeom>
            <a:avLst/>
            <a:gdLst/>
            <a:ahLst/>
            <a:cxnLst/>
            <a:rect r="r" b="b" t="t" l="l"/>
            <a:pathLst>
              <a:path h="3793045" w="8499820">
                <a:moveTo>
                  <a:pt x="0" y="0"/>
                </a:moveTo>
                <a:lnTo>
                  <a:pt x="8499820" y="0"/>
                </a:lnTo>
                <a:lnTo>
                  <a:pt x="8499820" y="3793045"/>
                </a:lnTo>
                <a:lnTo>
                  <a:pt x="0" y="3793045"/>
                </a:lnTo>
                <a:lnTo>
                  <a:pt x="0" y="0"/>
                </a:lnTo>
                <a:close/>
              </a:path>
            </a:pathLst>
          </a:custGeom>
          <a:blipFill>
            <a:blip r:embed="rId2"/>
            <a:stretch>
              <a:fillRect l="0" t="0" r="0" b="0"/>
            </a:stretch>
          </a:blipFill>
        </p:spPr>
      </p:sp>
      <p:sp>
        <p:nvSpPr>
          <p:cNvPr name="Freeform 3" id="3"/>
          <p:cNvSpPr/>
          <p:nvPr/>
        </p:nvSpPr>
        <p:spPr>
          <a:xfrm flipH="false" flipV="false" rot="0">
            <a:off x="9360699" y="6417944"/>
            <a:ext cx="8499820" cy="3028061"/>
          </a:xfrm>
          <a:custGeom>
            <a:avLst/>
            <a:gdLst/>
            <a:ahLst/>
            <a:cxnLst/>
            <a:rect r="r" b="b" t="t" l="l"/>
            <a:pathLst>
              <a:path h="3028061" w="8499820">
                <a:moveTo>
                  <a:pt x="0" y="0"/>
                </a:moveTo>
                <a:lnTo>
                  <a:pt x="8499820" y="0"/>
                </a:lnTo>
                <a:lnTo>
                  <a:pt x="8499820" y="3028061"/>
                </a:lnTo>
                <a:lnTo>
                  <a:pt x="0" y="3028061"/>
                </a:lnTo>
                <a:lnTo>
                  <a:pt x="0" y="0"/>
                </a:lnTo>
                <a:close/>
              </a:path>
            </a:pathLst>
          </a:custGeom>
          <a:blipFill>
            <a:blip r:embed="rId3"/>
            <a:stretch>
              <a:fillRect l="0" t="0" r="0" b="0"/>
            </a:stretch>
          </a:blipFill>
        </p:spPr>
      </p:sp>
      <p:sp>
        <p:nvSpPr>
          <p:cNvPr name="TextBox 4" id="4"/>
          <p:cNvSpPr txBox="true"/>
          <p:nvPr/>
        </p:nvSpPr>
        <p:spPr>
          <a:xfrm rot="0">
            <a:off x="7050509" y="914400"/>
            <a:ext cx="4186982" cy="906145"/>
          </a:xfrm>
          <a:prstGeom prst="rect">
            <a:avLst/>
          </a:prstGeom>
        </p:spPr>
        <p:txBody>
          <a:bodyPr anchor="t" rtlCol="false" tIns="0" lIns="0" bIns="0" rIns="0">
            <a:spAutoFit/>
          </a:bodyPr>
          <a:lstStyle/>
          <a:p>
            <a:pPr algn="ctr">
              <a:lnSpc>
                <a:spcPts val="7279"/>
              </a:lnSpc>
            </a:pPr>
            <a:r>
              <a:rPr lang="en-US" sz="5199" b="true">
                <a:solidFill>
                  <a:srgbClr val="FFFFFF"/>
                </a:solidFill>
                <a:latin typeface="Josefin Sans Bold"/>
                <a:ea typeface="Josefin Sans Bold"/>
                <a:cs typeface="Josefin Sans Bold"/>
                <a:sym typeface="Josefin Sans Bold"/>
              </a:rPr>
              <a:t>Aggregation </a:t>
            </a:r>
          </a:p>
        </p:txBody>
      </p:sp>
      <p:sp>
        <p:nvSpPr>
          <p:cNvPr name="TextBox 5" id="5"/>
          <p:cNvSpPr txBox="true"/>
          <p:nvPr/>
        </p:nvSpPr>
        <p:spPr>
          <a:xfrm rot="0">
            <a:off x="135912" y="2339530"/>
            <a:ext cx="8253497" cy="1691640"/>
          </a:xfrm>
          <a:prstGeom prst="rect">
            <a:avLst/>
          </a:prstGeom>
        </p:spPr>
        <p:txBody>
          <a:bodyPr anchor="t" rtlCol="false" tIns="0" lIns="0" bIns="0" rIns="0">
            <a:spAutoFit/>
          </a:bodyPr>
          <a:lstStyle/>
          <a:p>
            <a:pPr algn="l" marL="647700" indent="-323850" lvl="1">
              <a:lnSpc>
                <a:spcPts val="4530"/>
              </a:lnSpc>
              <a:buFont typeface="Arial"/>
              <a:buChar char="•"/>
            </a:pPr>
            <a:r>
              <a:rPr lang="en-US" sz="3000" spc="63">
                <a:solidFill>
                  <a:srgbClr val="FFFFFF"/>
                </a:solidFill>
                <a:latin typeface="Josefin Sans"/>
                <a:ea typeface="Josefin Sans"/>
                <a:cs typeface="Josefin Sans"/>
                <a:sym typeface="Josefin Sans"/>
              </a:rPr>
              <a:t>Thành phần của 1 lớp là các đối tượng của 1 lớp khác.</a:t>
            </a:r>
          </a:p>
          <a:p>
            <a:pPr algn="l" marL="647700" indent="-323850" lvl="1">
              <a:lnSpc>
                <a:spcPts val="4530"/>
              </a:lnSpc>
              <a:buFont typeface="Arial"/>
              <a:buChar char="•"/>
            </a:pPr>
            <a:r>
              <a:rPr lang="en-US" sz="3000" spc="63">
                <a:solidFill>
                  <a:srgbClr val="FFFFFF"/>
                </a:solidFill>
                <a:latin typeface="Josefin Sans"/>
                <a:ea typeface="Josefin Sans"/>
                <a:cs typeface="Josefin Sans"/>
                <a:sym typeface="Josefin Sans"/>
              </a:rPr>
              <a:t>Có mối quan hệ : “is-a-part”</a:t>
            </a:r>
          </a:p>
        </p:txBody>
      </p:sp>
      <p:sp>
        <p:nvSpPr>
          <p:cNvPr name="TextBox 6" id="6"/>
          <p:cNvSpPr txBox="true"/>
          <p:nvPr/>
        </p:nvSpPr>
        <p:spPr>
          <a:xfrm rot="0">
            <a:off x="567107" y="4763008"/>
            <a:ext cx="7822302" cy="3977640"/>
          </a:xfrm>
          <a:prstGeom prst="rect">
            <a:avLst/>
          </a:prstGeom>
        </p:spPr>
        <p:txBody>
          <a:bodyPr anchor="t" rtlCol="false" tIns="0" lIns="0" bIns="0" rIns="0">
            <a:spAutoFit/>
          </a:bodyPr>
          <a:lstStyle/>
          <a:p>
            <a:pPr algn="l">
              <a:lnSpc>
                <a:spcPts val="4530"/>
              </a:lnSpc>
            </a:pPr>
            <a:r>
              <a:rPr lang="en-US" sz="3000" spc="63">
                <a:solidFill>
                  <a:srgbClr val="FFFFFF"/>
                </a:solidFill>
                <a:latin typeface="Josefin Sans"/>
                <a:ea typeface="Josefin Sans"/>
                <a:cs typeface="Josefin Sans"/>
                <a:sym typeface="Josefin Sans"/>
              </a:rPr>
              <a:t>Ứng dụng:</a:t>
            </a:r>
          </a:p>
          <a:p>
            <a:pPr algn="l" marL="647700" indent="-323850" lvl="1">
              <a:lnSpc>
                <a:spcPts val="4530"/>
              </a:lnSpc>
              <a:buFont typeface="Arial"/>
              <a:buChar char="•"/>
            </a:pPr>
            <a:r>
              <a:rPr lang="en-US" sz="3000" spc="63">
                <a:solidFill>
                  <a:srgbClr val="FFFFFF"/>
                </a:solidFill>
                <a:latin typeface="Josefin Sans"/>
                <a:ea typeface="Josefin Sans"/>
                <a:cs typeface="Josefin Sans"/>
                <a:sym typeface="Josefin Sans"/>
              </a:rPr>
              <a:t>Từng lớp thuật toán (FCFS, SJN, RoundRobin) có phương thức với tham số đầu vào là một List các đối tượng Process từ lớp Process.</a:t>
            </a:r>
          </a:p>
          <a:p>
            <a:pPr algn="l" marL="647700" indent="-323850" lvl="1">
              <a:lnSpc>
                <a:spcPts val="4530"/>
              </a:lnSpc>
              <a:buFont typeface="Arial"/>
              <a:buChar char="•"/>
            </a:pPr>
            <a:r>
              <a:rPr lang="en-US" sz="3000" spc="63">
                <a:solidFill>
                  <a:srgbClr val="FFFFFF"/>
                </a:solidFill>
                <a:latin typeface="Josefin Sans"/>
                <a:ea typeface="Josefin Sans"/>
                <a:cs typeface="Josefin Sans"/>
                <a:sym typeface="Josefin Sans"/>
              </a:rPr>
              <a:t> Lớp GanttChart có thành phần gồm 1 List các đối tượng GanttChartCell.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9404268" y="2219480"/>
            <a:ext cx="8240027" cy="3347537"/>
          </a:xfrm>
          <a:custGeom>
            <a:avLst/>
            <a:gdLst/>
            <a:ahLst/>
            <a:cxnLst/>
            <a:rect r="r" b="b" t="t" l="l"/>
            <a:pathLst>
              <a:path h="3347537" w="8240027">
                <a:moveTo>
                  <a:pt x="0" y="0"/>
                </a:moveTo>
                <a:lnTo>
                  <a:pt x="8240027" y="0"/>
                </a:lnTo>
                <a:lnTo>
                  <a:pt x="8240027" y="3347537"/>
                </a:lnTo>
                <a:lnTo>
                  <a:pt x="0" y="3347537"/>
                </a:lnTo>
                <a:lnTo>
                  <a:pt x="0" y="0"/>
                </a:lnTo>
                <a:close/>
              </a:path>
            </a:pathLst>
          </a:custGeom>
          <a:blipFill>
            <a:blip r:embed="rId2"/>
            <a:stretch>
              <a:fillRect l="0" t="0" r="0" b="0"/>
            </a:stretch>
          </a:blipFill>
        </p:spPr>
      </p:sp>
      <p:sp>
        <p:nvSpPr>
          <p:cNvPr name="TextBox 3" id="3"/>
          <p:cNvSpPr txBox="true"/>
          <p:nvPr/>
        </p:nvSpPr>
        <p:spPr>
          <a:xfrm rot="0">
            <a:off x="7195840" y="914400"/>
            <a:ext cx="3896320" cy="906145"/>
          </a:xfrm>
          <a:prstGeom prst="rect">
            <a:avLst/>
          </a:prstGeom>
        </p:spPr>
        <p:txBody>
          <a:bodyPr anchor="t" rtlCol="false" tIns="0" lIns="0" bIns="0" rIns="0">
            <a:spAutoFit/>
          </a:bodyPr>
          <a:lstStyle/>
          <a:p>
            <a:pPr algn="ctr">
              <a:lnSpc>
                <a:spcPts val="7279"/>
              </a:lnSpc>
            </a:pPr>
            <a:r>
              <a:rPr lang="en-US" sz="5199" b="true">
                <a:solidFill>
                  <a:srgbClr val="FFFFFF"/>
                </a:solidFill>
                <a:latin typeface="Josefin Sans Bold"/>
                <a:ea typeface="Josefin Sans Bold"/>
                <a:cs typeface="Josefin Sans Bold"/>
                <a:sym typeface="Josefin Sans Bold"/>
              </a:rPr>
              <a:t>Composition</a:t>
            </a:r>
          </a:p>
        </p:txBody>
      </p:sp>
      <p:sp>
        <p:nvSpPr>
          <p:cNvPr name="TextBox 4" id="4"/>
          <p:cNvSpPr txBox="true"/>
          <p:nvPr/>
        </p:nvSpPr>
        <p:spPr>
          <a:xfrm rot="0">
            <a:off x="1290824" y="2095655"/>
            <a:ext cx="7853176" cy="6656975"/>
          </a:xfrm>
          <a:prstGeom prst="rect">
            <a:avLst/>
          </a:prstGeom>
        </p:spPr>
        <p:txBody>
          <a:bodyPr anchor="t" rtlCol="false" tIns="0" lIns="0" bIns="0" rIns="0">
            <a:spAutoFit/>
          </a:bodyPr>
          <a:lstStyle/>
          <a:p>
            <a:pPr algn="just">
              <a:lnSpc>
                <a:spcPts val="5883"/>
              </a:lnSpc>
            </a:pPr>
            <a:r>
              <a:rPr lang="en-US" sz="3896" spc="-319">
                <a:solidFill>
                  <a:srgbClr val="FFFFFF"/>
                </a:solidFill>
                <a:latin typeface="Josefin Sans"/>
                <a:ea typeface="Josefin Sans"/>
                <a:cs typeface="Josefin Sans"/>
                <a:sym typeface="Josefin Sans"/>
              </a:rPr>
              <a:t>Một lớp chứa các đối tượng của lớp khác và kiểm soát hoàn toàn vòng đời của chúng.</a:t>
            </a:r>
          </a:p>
          <a:p>
            <a:pPr algn="just">
              <a:lnSpc>
                <a:spcPts val="5883"/>
              </a:lnSpc>
            </a:pPr>
            <a:r>
              <a:rPr lang="en-US" sz="3896" spc="-319">
                <a:solidFill>
                  <a:srgbClr val="FFFFFF"/>
                </a:solidFill>
                <a:latin typeface="Josefin Sans"/>
                <a:ea typeface="Josefin Sans"/>
                <a:cs typeface="Josefin Sans"/>
                <a:sym typeface="Josefin Sans"/>
              </a:rPr>
              <a:t>Ví dụ: 1 đối tượng GanttChart có thành phần là các đối tượng GanttChartCell và các đối tượng GanttChartCell này không thể tồn tại, có ý nghĩa nếu đứng độc lập mà phụ thuộc hoàn toàn vào lớp sở hữu nó là GanttChart.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7071372" y="3252115"/>
            <a:ext cx="7787598" cy="6006185"/>
          </a:xfrm>
          <a:custGeom>
            <a:avLst/>
            <a:gdLst/>
            <a:ahLst/>
            <a:cxnLst/>
            <a:rect r="r" b="b" t="t" l="l"/>
            <a:pathLst>
              <a:path h="6006185" w="7787598">
                <a:moveTo>
                  <a:pt x="0" y="0"/>
                </a:moveTo>
                <a:lnTo>
                  <a:pt x="7787598" y="0"/>
                </a:lnTo>
                <a:lnTo>
                  <a:pt x="7787598" y="6006185"/>
                </a:lnTo>
                <a:lnTo>
                  <a:pt x="0" y="6006185"/>
                </a:lnTo>
                <a:lnTo>
                  <a:pt x="0" y="0"/>
                </a:lnTo>
                <a:close/>
              </a:path>
            </a:pathLst>
          </a:custGeom>
          <a:blipFill>
            <a:blip r:embed="rId2"/>
            <a:stretch>
              <a:fillRect l="0" t="0" r="0" b="0"/>
            </a:stretch>
          </a:blipFill>
        </p:spPr>
      </p:sp>
      <p:sp>
        <p:nvSpPr>
          <p:cNvPr name="TextBox 3" id="3"/>
          <p:cNvSpPr txBox="true"/>
          <p:nvPr/>
        </p:nvSpPr>
        <p:spPr>
          <a:xfrm rot="0">
            <a:off x="7279853" y="857250"/>
            <a:ext cx="3728293" cy="1566544"/>
          </a:xfrm>
          <a:prstGeom prst="rect">
            <a:avLst/>
          </a:prstGeom>
        </p:spPr>
        <p:txBody>
          <a:bodyPr anchor="t" rtlCol="false" tIns="0" lIns="0" bIns="0" rIns="0">
            <a:spAutoFit/>
          </a:bodyPr>
          <a:lstStyle/>
          <a:p>
            <a:pPr algn="ctr">
              <a:lnSpc>
                <a:spcPts val="12880"/>
              </a:lnSpc>
            </a:pPr>
            <a:r>
              <a:rPr lang="en-US" sz="9200">
                <a:solidFill>
                  <a:srgbClr val="FFFFFF"/>
                </a:solidFill>
                <a:latin typeface="Josefin Sans"/>
                <a:ea typeface="Josefin Sans"/>
                <a:cs typeface="Josefin Sans"/>
                <a:sym typeface="Josefin Sans"/>
              </a:rPr>
              <a:t>DEMO</a:t>
            </a:r>
          </a:p>
        </p:txBody>
      </p:sp>
      <p:sp>
        <p:nvSpPr>
          <p:cNvPr name="TextBox 4" id="4"/>
          <p:cNvSpPr txBox="true"/>
          <p:nvPr/>
        </p:nvSpPr>
        <p:spPr>
          <a:xfrm rot="0">
            <a:off x="2320698" y="3284597"/>
            <a:ext cx="4031250" cy="29902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FFFFFF"/>
                </a:solidFill>
                <a:latin typeface="Josefin Sans"/>
                <a:ea typeface="Josefin Sans"/>
                <a:cs typeface="Josefin Sans"/>
                <a:sym typeface="Josefin Sans"/>
              </a:rPr>
              <a:t>Bước 1: ở giao diện chính , người dùng sẽ chọn thuật toán  </a:t>
            </a:r>
          </a:p>
          <a:p>
            <a:pPr algn="l">
              <a:lnSpc>
                <a:spcPts val="475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628445" y="3990394"/>
            <a:ext cx="5661099" cy="5554787"/>
          </a:xfrm>
          <a:custGeom>
            <a:avLst/>
            <a:gdLst/>
            <a:ahLst/>
            <a:cxnLst/>
            <a:rect r="r" b="b" t="t" l="l"/>
            <a:pathLst>
              <a:path h="5554787" w="5661099">
                <a:moveTo>
                  <a:pt x="0" y="0"/>
                </a:moveTo>
                <a:lnTo>
                  <a:pt x="5661099" y="0"/>
                </a:lnTo>
                <a:lnTo>
                  <a:pt x="5661099" y="5554787"/>
                </a:lnTo>
                <a:lnTo>
                  <a:pt x="0" y="5554787"/>
                </a:lnTo>
                <a:lnTo>
                  <a:pt x="0" y="0"/>
                </a:lnTo>
                <a:close/>
              </a:path>
            </a:pathLst>
          </a:custGeom>
          <a:blipFill>
            <a:blip r:embed="rId2"/>
            <a:stretch>
              <a:fillRect l="0" t="0" r="0" b="0"/>
            </a:stretch>
          </a:blipFill>
        </p:spPr>
      </p:sp>
      <p:sp>
        <p:nvSpPr>
          <p:cNvPr name="Freeform 3" id="3"/>
          <p:cNvSpPr/>
          <p:nvPr/>
        </p:nvSpPr>
        <p:spPr>
          <a:xfrm flipH="false" flipV="false" rot="0">
            <a:off x="6779639" y="2140794"/>
            <a:ext cx="11127429" cy="3699199"/>
          </a:xfrm>
          <a:custGeom>
            <a:avLst/>
            <a:gdLst/>
            <a:ahLst/>
            <a:cxnLst/>
            <a:rect r="r" b="b" t="t" l="l"/>
            <a:pathLst>
              <a:path h="3699199" w="11127429">
                <a:moveTo>
                  <a:pt x="0" y="0"/>
                </a:moveTo>
                <a:lnTo>
                  <a:pt x="11127429" y="0"/>
                </a:lnTo>
                <a:lnTo>
                  <a:pt x="11127429" y="3699199"/>
                </a:lnTo>
                <a:lnTo>
                  <a:pt x="0" y="3699199"/>
                </a:lnTo>
                <a:lnTo>
                  <a:pt x="0" y="0"/>
                </a:lnTo>
                <a:close/>
              </a:path>
            </a:pathLst>
          </a:custGeom>
          <a:blipFill>
            <a:blip r:embed="rId3"/>
            <a:stretch>
              <a:fillRect l="0" t="0" r="0" b="0"/>
            </a:stretch>
          </a:blipFill>
        </p:spPr>
      </p:sp>
      <p:sp>
        <p:nvSpPr>
          <p:cNvPr name="TextBox 4" id="4"/>
          <p:cNvSpPr txBox="true"/>
          <p:nvPr/>
        </p:nvSpPr>
        <p:spPr>
          <a:xfrm rot="0">
            <a:off x="1951880" y="1241932"/>
            <a:ext cx="3358774" cy="2353097"/>
          </a:xfrm>
          <a:prstGeom prst="rect">
            <a:avLst/>
          </a:prstGeom>
        </p:spPr>
        <p:txBody>
          <a:bodyPr anchor="t" rtlCol="false" tIns="0" lIns="0" bIns="0" rIns="0">
            <a:spAutoFit/>
          </a:bodyPr>
          <a:lstStyle/>
          <a:p>
            <a:pPr algn="ctr">
              <a:lnSpc>
                <a:spcPts val="4701"/>
              </a:lnSpc>
            </a:pPr>
            <a:r>
              <a:rPr lang="en-US" sz="3358">
                <a:solidFill>
                  <a:srgbClr val="FFFFFF"/>
                </a:solidFill>
                <a:latin typeface="Josefin Sans"/>
                <a:ea typeface="Josefin Sans"/>
                <a:cs typeface="Josefin Sans"/>
                <a:sym typeface="Josefin Sans"/>
              </a:rPr>
              <a:t>Bước 2: Người dùng nhập các thông tin cần thiết </a:t>
            </a:r>
          </a:p>
        </p:txBody>
      </p:sp>
      <p:sp>
        <p:nvSpPr>
          <p:cNvPr name="TextBox 5" id="5"/>
          <p:cNvSpPr txBox="true"/>
          <p:nvPr/>
        </p:nvSpPr>
        <p:spPr>
          <a:xfrm rot="0">
            <a:off x="10881297" y="6252900"/>
            <a:ext cx="3563985" cy="2390140"/>
          </a:xfrm>
          <a:prstGeom prst="rect">
            <a:avLst/>
          </a:prstGeom>
        </p:spPr>
        <p:txBody>
          <a:bodyPr anchor="t" rtlCol="false" tIns="0" lIns="0" bIns="0" rIns="0">
            <a:spAutoFit/>
          </a:bodyPr>
          <a:lstStyle/>
          <a:p>
            <a:pPr algn="ctr">
              <a:lnSpc>
                <a:spcPts val="4759"/>
              </a:lnSpc>
            </a:pPr>
            <a:r>
              <a:rPr lang="en-US" sz="3399">
                <a:solidFill>
                  <a:srgbClr val="FFFFFF"/>
                </a:solidFill>
                <a:latin typeface="Josefin Sans"/>
                <a:ea typeface="Josefin Sans"/>
                <a:cs typeface="Josefin Sans"/>
                <a:sym typeface="Josefin Sans"/>
              </a:rPr>
              <a:t>Sau khi add, thông tin sẽ được xuất hiện trong bảng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387506" y="2021705"/>
            <a:ext cx="11163501" cy="3273841"/>
          </a:xfrm>
          <a:custGeom>
            <a:avLst/>
            <a:gdLst/>
            <a:ahLst/>
            <a:cxnLst/>
            <a:rect r="r" b="b" t="t" l="l"/>
            <a:pathLst>
              <a:path h="3273841" w="11163501">
                <a:moveTo>
                  <a:pt x="0" y="0"/>
                </a:moveTo>
                <a:lnTo>
                  <a:pt x="11163501" y="0"/>
                </a:lnTo>
                <a:lnTo>
                  <a:pt x="11163501" y="3273841"/>
                </a:lnTo>
                <a:lnTo>
                  <a:pt x="0" y="3273841"/>
                </a:lnTo>
                <a:lnTo>
                  <a:pt x="0" y="0"/>
                </a:lnTo>
                <a:close/>
              </a:path>
            </a:pathLst>
          </a:custGeom>
          <a:blipFill>
            <a:blip r:embed="rId2"/>
            <a:stretch>
              <a:fillRect l="0" t="0" r="0" b="0"/>
            </a:stretch>
          </a:blipFill>
        </p:spPr>
      </p:sp>
      <p:sp>
        <p:nvSpPr>
          <p:cNvPr name="Freeform 3" id="3"/>
          <p:cNvSpPr/>
          <p:nvPr/>
        </p:nvSpPr>
        <p:spPr>
          <a:xfrm flipH="false" flipV="false" rot="0">
            <a:off x="3493371" y="6380761"/>
            <a:ext cx="11301259" cy="3178479"/>
          </a:xfrm>
          <a:custGeom>
            <a:avLst/>
            <a:gdLst/>
            <a:ahLst/>
            <a:cxnLst/>
            <a:rect r="r" b="b" t="t" l="l"/>
            <a:pathLst>
              <a:path h="3178479" w="11301259">
                <a:moveTo>
                  <a:pt x="0" y="0"/>
                </a:moveTo>
                <a:lnTo>
                  <a:pt x="11301258" y="0"/>
                </a:lnTo>
                <a:lnTo>
                  <a:pt x="11301258" y="3178479"/>
                </a:lnTo>
                <a:lnTo>
                  <a:pt x="0" y="3178479"/>
                </a:lnTo>
                <a:lnTo>
                  <a:pt x="0" y="0"/>
                </a:lnTo>
                <a:close/>
              </a:path>
            </a:pathLst>
          </a:custGeom>
          <a:blipFill>
            <a:blip r:embed="rId3"/>
            <a:stretch>
              <a:fillRect l="0" t="0" r="0" b="0"/>
            </a:stretch>
          </a:blipFill>
        </p:spPr>
      </p:sp>
      <p:sp>
        <p:nvSpPr>
          <p:cNvPr name="TextBox 4" id="4"/>
          <p:cNvSpPr txBox="true"/>
          <p:nvPr/>
        </p:nvSpPr>
        <p:spPr>
          <a:xfrm rot="0">
            <a:off x="4481124" y="1146040"/>
            <a:ext cx="2976265" cy="589915"/>
          </a:xfrm>
          <a:prstGeom prst="rect">
            <a:avLst/>
          </a:prstGeom>
        </p:spPr>
        <p:txBody>
          <a:bodyPr anchor="t" rtlCol="false" tIns="0" lIns="0" bIns="0" rIns="0">
            <a:spAutoFit/>
          </a:bodyPr>
          <a:lstStyle/>
          <a:p>
            <a:pPr algn="ctr">
              <a:lnSpc>
                <a:spcPts val="4759"/>
              </a:lnSpc>
            </a:pPr>
            <a:r>
              <a:rPr lang="en-US" sz="3399">
                <a:solidFill>
                  <a:srgbClr val="FFFFFF"/>
                </a:solidFill>
                <a:latin typeface="Josefin Sans"/>
                <a:ea typeface="Josefin Sans"/>
                <a:cs typeface="Josefin Sans"/>
                <a:sym typeface="Josefin Sans"/>
              </a:rPr>
              <a:t>Các giá trị thử </a:t>
            </a:r>
          </a:p>
        </p:txBody>
      </p:sp>
      <p:sp>
        <p:nvSpPr>
          <p:cNvPr name="TextBox 5" id="5"/>
          <p:cNvSpPr txBox="true"/>
          <p:nvPr/>
        </p:nvSpPr>
        <p:spPr>
          <a:xfrm rot="0">
            <a:off x="2522479" y="5505096"/>
            <a:ext cx="13243041" cy="589915"/>
          </a:xfrm>
          <a:prstGeom prst="rect">
            <a:avLst/>
          </a:prstGeom>
        </p:spPr>
        <p:txBody>
          <a:bodyPr anchor="t" rtlCol="false" tIns="0" lIns="0" bIns="0" rIns="0">
            <a:spAutoFit/>
          </a:bodyPr>
          <a:lstStyle/>
          <a:p>
            <a:pPr algn="ctr">
              <a:lnSpc>
                <a:spcPts val="4759"/>
              </a:lnSpc>
            </a:pPr>
            <a:r>
              <a:rPr lang="en-US" sz="3399">
                <a:solidFill>
                  <a:srgbClr val="FFFFFF"/>
                </a:solidFill>
                <a:latin typeface="Josefin Sans"/>
                <a:ea typeface="Josefin Sans"/>
                <a:cs typeface="Josefin Sans"/>
                <a:sym typeface="Josefin Sans"/>
              </a:rPr>
              <a:t>Kết quả chạy thử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3476062" y="4168432"/>
            <a:ext cx="11335876" cy="5398711"/>
          </a:xfrm>
          <a:custGeom>
            <a:avLst/>
            <a:gdLst/>
            <a:ahLst/>
            <a:cxnLst/>
            <a:rect r="r" b="b" t="t" l="l"/>
            <a:pathLst>
              <a:path h="5398711" w="11335876">
                <a:moveTo>
                  <a:pt x="0" y="0"/>
                </a:moveTo>
                <a:lnTo>
                  <a:pt x="11335876" y="0"/>
                </a:lnTo>
                <a:lnTo>
                  <a:pt x="11335876" y="5398711"/>
                </a:lnTo>
                <a:lnTo>
                  <a:pt x="0" y="5398711"/>
                </a:lnTo>
                <a:lnTo>
                  <a:pt x="0" y="0"/>
                </a:lnTo>
                <a:close/>
              </a:path>
            </a:pathLst>
          </a:custGeom>
          <a:blipFill>
            <a:blip r:embed="rId2"/>
            <a:stretch>
              <a:fillRect l="0" t="0" r="0" b="0"/>
            </a:stretch>
          </a:blipFill>
        </p:spPr>
      </p:sp>
      <p:sp>
        <p:nvSpPr>
          <p:cNvPr name="TextBox 3" id="3"/>
          <p:cNvSpPr txBox="true"/>
          <p:nvPr/>
        </p:nvSpPr>
        <p:spPr>
          <a:xfrm rot="0">
            <a:off x="5939807" y="1217342"/>
            <a:ext cx="6408386" cy="2390140"/>
          </a:xfrm>
          <a:prstGeom prst="rect">
            <a:avLst/>
          </a:prstGeom>
        </p:spPr>
        <p:txBody>
          <a:bodyPr anchor="t" rtlCol="false" tIns="0" lIns="0" bIns="0" rIns="0">
            <a:spAutoFit/>
          </a:bodyPr>
          <a:lstStyle/>
          <a:p>
            <a:pPr algn="ctr">
              <a:lnSpc>
                <a:spcPts val="4759"/>
              </a:lnSpc>
            </a:pPr>
            <a:r>
              <a:rPr lang="en-US" sz="3399">
                <a:solidFill>
                  <a:srgbClr val="FFFFFF"/>
                </a:solidFill>
                <a:latin typeface="Josefin Sans"/>
                <a:ea typeface="Josefin Sans"/>
                <a:cs typeface="Josefin Sans"/>
                <a:sym typeface="Josefin Sans"/>
              </a:rPr>
              <a:t>Bước 4: Ấn vào ô Animate để hiện kết quả mô phỏng thuật toán đã chọn ở dạng 1 Gantt chart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222" r="0" b="-12222"/>
            </a:stretch>
          </a:blipFill>
        </p:spPr>
      </p:sp>
    </p:spTree>
  </p:cSld>
  <p:clrMapOvr>
    <a:masterClrMapping/>
  </p:clrMapOvr>
</p:sld>
</file>

<file path=ppt/slides/slide3.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4916388" y="612457"/>
            <a:ext cx="8032086" cy="825110"/>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PHÁT BIỂU BÀI TOÁN</a:t>
            </a:r>
            <a:r>
              <a:rPr lang="en-US" b="true" sz="5699">
                <a:solidFill>
                  <a:srgbClr val="FFFFFF"/>
                </a:solidFill>
                <a:latin typeface="Josefin Sans Bold"/>
                <a:ea typeface="Josefin Sans Bold"/>
                <a:cs typeface="Josefin Sans Bold"/>
                <a:sym typeface="Josefin Sans Bold"/>
              </a:rPr>
              <a:t> </a:t>
            </a:r>
          </a:p>
        </p:txBody>
      </p:sp>
      <p:sp>
        <p:nvSpPr>
          <p:cNvPr name="TextBox 3" id="3"/>
          <p:cNvSpPr txBox="true"/>
          <p:nvPr/>
        </p:nvSpPr>
        <p:spPr>
          <a:xfrm rot="0">
            <a:off x="491464" y="1820536"/>
            <a:ext cx="17530153" cy="2385685"/>
          </a:xfrm>
          <a:prstGeom prst="rect">
            <a:avLst/>
          </a:prstGeom>
        </p:spPr>
        <p:txBody>
          <a:bodyPr anchor="t" rtlCol="false" tIns="0" lIns="0" bIns="0" rIns="0">
            <a:spAutoFit/>
          </a:bodyPr>
          <a:lstStyle/>
          <a:p>
            <a:pPr algn="l">
              <a:lnSpc>
                <a:spcPts val="6403"/>
              </a:lnSpc>
            </a:pPr>
            <a:r>
              <a:rPr lang="en-US" sz="4052">
                <a:solidFill>
                  <a:srgbClr val="FFFFFF"/>
                </a:solidFill>
                <a:latin typeface="Josefin Sans"/>
                <a:ea typeface="Josefin Sans"/>
                <a:cs typeface="Josefin Sans"/>
                <a:sym typeface="Josefin Sans"/>
              </a:rPr>
              <a:t>Dự án này mô phỏng các thuật toán lập lịch CPU phổ biến, bao gồm: FCFS (First-Come-First-Serve), SJN (Shortest Job Next), RR (Round Robin)</a:t>
            </a:r>
          </a:p>
          <a:p>
            <a:pPr algn="l">
              <a:lnSpc>
                <a:spcPts val="6403"/>
              </a:lnSpc>
            </a:pPr>
          </a:p>
        </p:txBody>
      </p:sp>
      <p:sp>
        <p:nvSpPr>
          <p:cNvPr name="TextBox 4" id="4"/>
          <p:cNvSpPr txBox="true"/>
          <p:nvPr/>
        </p:nvSpPr>
        <p:spPr>
          <a:xfrm rot="0">
            <a:off x="491464" y="4300780"/>
            <a:ext cx="17796536" cy="3832860"/>
          </a:xfrm>
          <a:prstGeom prst="rect">
            <a:avLst/>
          </a:prstGeom>
        </p:spPr>
        <p:txBody>
          <a:bodyPr anchor="t" rtlCol="false" tIns="0" lIns="0" bIns="0" rIns="0">
            <a:spAutoFit/>
          </a:bodyPr>
          <a:lstStyle/>
          <a:p>
            <a:pPr algn="l">
              <a:lnSpc>
                <a:spcPts val="6119"/>
              </a:lnSpc>
            </a:pPr>
            <a:r>
              <a:rPr lang="en-US" sz="3999">
                <a:solidFill>
                  <a:srgbClr val="FFFFFF"/>
                </a:solidFill>
                <a:latin typeface="Josefin Sans"/>
                <a:ea typeface="Josefin Sans"/>
                <a:cs typeface="Josefin Sans"/>
                <a:sym typeface="Josefin Sans"/>
              </a:rPr>
              <a:t>Ứng dụng sẽ minh họa cách từng thuật toán xử lý tiến trình và ảnh hưởng của chúng đến các chỉ số hệ thống, chẳng hạn như:</a:t>
            </a:r>
          </a:p>
          <a:p>
            <a:pPr algn="l">
              <a:lnSpc>
                <a:spcPts val="6119"/>
              </a:lnSpc>
            </a:pPr>
            <a:r>
              <a:rPr lang="en-US" sz="3999">
                <a:solidFill>
                  <a:srgbClr val="FFFFFF"/>
                </a:solidFill>
                <a:latin typeface="Josefin Sans"/>
                <a:ea typeface="Josefin Sans"/>
                <a:cs typeface="Josefin Sans"/>
                <a:sym typeface="Josefin Sans"/>
              </a:rPr>
              <a:t>+ Thời gian chờ trung bình (Waiting Time)</a:t>
            </a:r>
          </a:p>
          <a:p>
            <a:pPr algn="l">
              <a:lnSpc>
                <a:spcPts val="6119"/>
              </a:lnSpc>
            </a:pPr>
            <a:r>
              <a:rPr lang="en-US" sz="3999">
                <a:solidFill>
                  <a:srgbClr val="FFFFFF"/>
                </a:solidFill>
                <a:latin typeface="Josefin Sans"/>
                <a:ea typeface="Josefin Sans"/>
                <a:cs typeface="Josefin Sans"/>
                <a:sym typeface="Josefin Sans"/>
              </a:rPr>
              <a:t>+ Thời gian hoàn thành (Turnaround Time)</a:t>
            </a:r>
          </a:p>
          <a:p>
            <a:pPr algn="l">
              <a:lnSpc>
                <a:spcPts val="6119"/>
              </a:lnSpc>
            </a:pPr>
            <a:r>
              <a:rPr lang="en-US" sz="3999">
                <a:solidFill>
                  <a:srgbClr val="FFFFFF"/>
                </a:solidFill>
                <a:latin typeface="Josefin Sans"/>
                <a:ea typeface="Josefin Sans"/>
                <a:cs typeface="Josefin Sans"/>
                <a:sym typeface="Josefin Sans"/>
              </a:rPr>
              <a:t>+ Hiệu suất sử dụng CPU (CPU Utilization)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10486444" y="3231470"/>
            <a:ext cx="7689735" cy="6026830"/>
          </a:xfrm>
          <a:custGeom>
            <a:avLst/>
            <a:gdLst/>
            <a:ahLst/>
            <a:cxnLst/>
            <a:rect r="r" b="b" t="t" l="l"/>
            <a:pathLst>
              <a:path h="6026830" w="7689735">
                <a:moveTo>
                  <a:pt x="0" y="0"/>
                </a:moveTo>
                <a:lnTo>
                  <a:pt x="7689735" y="0"/>
                </a:lnTo>
                <a:lnTo>
                  <a:pt x="7689735" y="6026830"/>
                </a:lnTo>
                <a:lnTo>
                  <a:pt x="0" y="6026830"/>
                </a:lnTo>
                <a:lnTo>
                  <a:pt x="0" y="0"/>
                </a:lnTo>
                <a:close/>
              </a:path>
            </a:pathLst>
          </a:custGeom>
          <a:blipFill>
            <a:blip r:embed="rId2"/>
            <a:stretch>
              <a:fillRect l="0" t="0" r="0" b="0"/>
            </a:stretch>
          </a:blipFill>
        </p:spPr>
      </p:sp>
      <p:sp>
        <p:nvSpPr>
          <p:cNvPr name="TextBox 3" id="3"/>
          <p:cNvSpPr txBox="true"/>
          <p:nvPr/>
        </p:nvSpPr>
        <p:spPr>
          <a:xfrm rot="0">
            <a:off x="366072" y="2287801"/>
            <a:ext cx="10468089" cy="6218555"/>
          </a:xfrm>
          <a:prstGeom prst="rect">
            <a:avLst/>
          </a:prstGeom>
        </p:spPr>
        <p:txBody>
          <a:bodyPr anchor="t" rtlCol="false" tIns="0" lIns="0" bIns="0" rIns="0">
            <a:spAutoFit/>
          </a:bodyPr>
          <a:lstStyle/>
          <a:p>
            <a:pPr algn="l">
              <a:lnSpc>
                <a:spcPts val="6159"/>
              </a:lnSpc>
            </a:pPr>
            <a:r>
              <a:rPr lang="en-US" sz="3999">
                <a:solidFill>
                  <a:srgbClr val="FEFEFE"/>
                </a:solidFill>
                <a:latin typeface="Josefin Sans"/>
                <a:ea typeface="Josefin Sans"/>
                <a:cs typeface="Josefin Sans"/>
                <a:sym typeface="Josefin Sans"/>
              </a:rPr>
              <a:t>Hệ thống bao gồm các chức năng chính sau:</a:t>
            </a:r>
          </a:p>
          <a:p>
            <a:pPr algn="l">
              <a:lnSpc>
                <a:spcPts val="6159"/>
              </a:lnSpc>
            </a:pPr>
            <a:r>
              <a:rPr lang="en-US" sz="3999">
                <a:solidFill>
                  <a:srgbClr val="FEFEFE"/>
                </a:solidFill>
                <a:latin typeface="Josefin Sans"/>
                <a:ea typeface="Josefin Sans"/>
                <a:cs typeface="Josefin Sans"/>
                <a:sym typeface="Josefin Sans"/>
              </a:rPr>
              <a:t>1 . </a:t>
            </a:r>
            <a:r>
              <a:rPr lang="en-US" sz="3999">
                <a:solidFill>
                  <a:srgbClr val="FEFEFE"/>
                </a:solidFill>
                <a:latin typeface="Josefin Sans"/>
                <a:ea typeface="Josefin Sans"/>
                <a:cs typeface="Josefin Sans"/>
                <a:sym typeface="Josefin Sans"/>
              </a:rPr>
              <a:t>Giao diện chính (Main Menu):</a:t>
            </a:r>
          </a:p>
          <a:p>
            <a:pPr algn="l" marL="863599" indent="-431800" lvl="1">
              <a:lnSpc>
                <a:spcPts val="6159"/>
              </a:lnSpc>
              <a:buFont typeface="Arial"/>
              <a:buChar char="•"/>
            </a:pPr>
            <a:r>
              <a:rPr lang="en-US" sz="3999">
                <a:solidFill>
                  <a:srgbClr val="FEFEFE"/>
                </a:solidFill>
                <a:latin typeface="Josefin Sans"/>
                <a:ea typeface="Josefin Sans"/>
                <a:cs typeface="Josefin Sans"/>
                <a:sym typeface="Josefin Sans"/>
              </a:rPr>
              <a:t>Cho phép người dùng lựa chọn thuật toán lập lịch.</a:t>
            </a:r>
          </a:p>
          <a:p>
            <a:pPr algn="l" marL="863599" indent="-431800" lvl="1">
              <a:lnSpc>
                <a:spcPts val="6159"/>
              </a:lnSpc>
              <a:buFont typeface="Arial"/>
              <a:buChar char="•"/>
            </a:pPr>
            <a:r>
              <a:rPr lang="en-US" sz="3999">
                <a:solidFill>
                  <a:srgbClr val="FEFEFE"/>
                </a:solidFill>
                <a:latin typeface="Josefin Sans"/>
                <a:ea typeface="Josefin Sans"/>
                <a:cs typeface="Josefin Sans"/>
                <a:sym typeface="Josefin Sans"/>
              </a:rPr>
              <a:t>Nút "Trợ giúp" (Help) cung cấp hướng dẫn về các thuật toán.</a:t>
            </a:r>
          </a:p>
          <a:p>
            <a:pPr algn="l" marL="863599" indent="-431800" lvl="1">
              <a:lnSpc>
                <a:spcPts val="6159"/>
              </a:lnSpc>
              <a:buFont typeface="Arial"/>
              <a:buChar char="•"/>
            </a:pPr>
            <a:r>
              <a:rPr lang="en-US" sz="3999">
                <a:solidFill>
                  <a:srgbClr val="FEFEFE"/>
                </a:solidFill>
                <a:latin typeface="Josefin Sans"/>
                <a:ea typeface="Josefin Sans"/>
                <a:cs typeface="Josefin Sans"/>
                <a:sym typeface="Josefin Sans"/>
              </a:rPr>
              <a:t>Nút "Thoát" (Exit) thoát ứng dụng sau khi xác nhận.</a:t>
            </a:r>
          </a:p>
        </p:txBody>
      </p:sp>
      <p:sp>
        <p:nvSpPr>
          <p:cNvPr name="TextBox 4" id="4"/>
          <p:cNvSpPr txBox="true"/>
          <p:nvPr/>
        </p:nvSpPr>
        <p:spPr>
          <a:xfrm rot="0">
            <a:off x="4916388" y="612457"/>
            <a:ext cx="8032086" cy="825110"/>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PHÁT BIỂU BÀI TOÁN</a:t>
            </a:r>
            <a:r>
              <a:rPr lang="en-US" b="true" sz="5699">
                <a:solidFill>
                  <a:srgbClr val="FFFFFF"/>
                </a:solidFill>
                <a:latin typeface="Josefin Sans Bold"/>
                <a:ea typeface="Josefin Sans Bold"/>
                <a:cs typeface="Josefin Sans Bold"/>
                <a:sym typeface="Josefin Sans Bold"/>
              </a:rPr>
              <a:t> </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420593" y="1415460"/>
            <a:ext cx="17867407" cy="6147435"/>
          </a:xfrm>
          <a:prstGeom prst="rect">
            <a:avLst/>
          </a:prstGeom>
        </p:spPr>
        <p:txBody>
          <a:bodyPr anchor="t" rtlCol="false" tIns="0" lIns="0" bIns="0" rIns="0">
            <a:spAutoFit/>
          </a:bodyPr>
          <a:lstStyle/>
          <a:p>
            <a:pPr algn="l">
              <a:lnSpc>
                <a:spcPts val="6119"/>
              </a:lnSpc>
            </a:pPr>
            <a:r>
              <a:rPr lang="en-US" sz="3999">
                <a:solidFill>
                  <a:srgbClr val="FEFEFE"/>
                </a:solidFill>
                <a:latin typeface="Josefin Sans"/>
                <a:ea typeface="Josefin Sans"/>
                <a:cs typeface="Josefin Sans"/>
                <a:sym typeface="Josefin Sans"/>
              </a:rPr>
              <a:t>2 . </a:t>
            </a:r>
            <a:r>
              <a:rPr lang="en-US" sz="3999">
                <a:solidFill>
                  <a:srgbClr val="FEFEFE"/>
                </a:solidFill>
                <a:latin typeface="Josefin Sans"/>
                <a:ea typeface="Josefin Sans"/>
                <a:cs typeface="Josefin Sans"/>
                <a:sym typeface="Josefin Sans"/>
              </a:rPr>
              <a:t>Màn hình mô phỏng (Simulation Screen):</a:t>
            </a:r>
          </a:p>
          <a:p>
            <a:pPr algn="l" marL="863599" indent="-431800" lvl="1">
              <a:lnSpc>
                <a:spcPts val="6119"/>
              </a:lnSpc>
              <a:buFont typeface="Arial"/>
              <a:buChar char="•"/>
            </a:pPr>
            <a:r>
              <a:rPr lang="en-US" sz="3999">
                <a:solidFill>
                  <a:srgbClr val="FEFEFE"/>
                </a:solidFill>
                <a:latin typeface="Josefin Sans"/>
                <a:ea typeface="Josefin Sans"/>
                <a:cs typeface="Josefin Sans"/>
                <a:sym typeface="Josefin Sans"/>
              </a:rPr>
              <a:t>Hiển thị danh sách các tiến trình với thông tin như: thời gian đến, thời gian xử lý, và mức độ ưu tiên.</a:t>
            </a:r>
          </a:p>
          <a:p>
            <a:pPr algn="l" marL="863599" indent="-431800" lvl="1">
              <a:lnSpc>
                <a:spcPts val="6119"/>
              </a:lnSpc>
              <a:buFont typeface="Arial"/>
              <a:buChar char="•"/>
            </a:pPr>
            <a:r>
              <a:rPr lang="en-US" sz="3999">
                <a:solidFill>
                  <a:srgbClr val="FEFEFE"/>
                </a:solidFill>
                <a:latin typeface="Josefin Sans"/>
                <a:ea typeface="Josefin Sans"/>
                <a:cs typeface="Josefin Sans"/>
                <a:sym typeface="Josefin Sans"/>
              </a:rPr>
              <a:t>Minh họa trực quan thứ tự thực hiện tiến trình theo biểu đồ Gantt động.</a:t>
            </a:r>
          </a:p>
          <a:p>
            <a:pPr algn="l" marL="863599" indent="-431800" lvl="1">
              <a:lnSpc>
                <a:spcPts val="6119"/>
              </a:lnSpc>
              <a:buFont typeface="Arial"/>
              <a:buChar char="•"/>
            </a:pPr>
            <a:r>
              <a:rPr lang="en-US" sz="3999">
                <a:solidFill>
                  <a:srgbClr val="FEFEFE"/>
                </a:solidFill>
                <a:latin typeface="Josefin Sans"/>
                <a:ea typeface="Josefin Sans"/>
                <a:cs typeface="Josefin Sans"/>
                <a:sym typeface="Josefin Sans"/>
              </a:rPr>
              <a:t>Tính toán và hiển thị các chỉ số hiệu suất.</a:t>
            </a:r>
          </a:p>
          <a:p>
            <a:pPr algn="l">
              <a:lnSpc>
                <a:spcPts val="6119"/>
              </a:lnSpc>
            </a:pPr>
          </a:p>
          <a:p>
            <a:pPr algn="l">
              <a:lnSpc>
                <a:spcPts val="6119"/>
              </a:lnSpc>
            </a:pPr>
            <a:r>
              <a:rPr lang="en-US" sz="3999">
                <a:solidFill>
                  <a:srgbClr val="FEFEFE"/>
                </a:solidFill>
                <a:latin typeface="Josefin Sans"/>
                <a:ea typeface="Josefin Sans"/>
                <a:cs typeface="Josefin Sans"/>
                <a:sym typeface="Josefin Sans"/>
              </a:rPr>
              <a:t>3 . </a:t>
            </a:r>
            <a:r>
              <a:rPr lang="en-US" sz="3999">
                <a:solidFill>
                  <a:srgbClr val="FEFEFE"/>
                </a:solidFill>
                <a:latin typeface="Josefin Sans"/>
                <a:ea typeface="Josefin Sans"/>
                <a:cs typeface="Josefin Sans"/>
                <a:sym typeface="Josefin Sans"/>
              </a:rPr>
              <a:t>Hướng dẫn (Help Menu):</a:t>
            </a:r>
          </a:p>
          <a:p>
            <a:pPr algn="l" marL="863599" indent="-431800" lvl="1">
              <a:lnSpc>
                <a:spcPts val="6119"/>
              </a:lnSpc>
              <a:buFont typeface="Arial"/>
              <a:buChar char="•"/>
            </a:pPr>
            <a:r>
              <a:rPr lang="en-US" sz="3999">
                <a:solidFill>
                  <a:srgbClr val="FEFEFE"/>
                </a:solidFill>
                <a:latin typeface="Josefin Sans"/>
                <a:ea typeface="Josefin Sans"/>
                <a:cs typeface="Josefin Sans"/>
                <a:sym typeface="Josefin Sans"/>
              </a:rPr>
              <a:t>Mô tả ngắn gọn cách hoạt động của từng thuật toán.</a:t>
            </a:r>
          </a:p>
        </p:txBody>
      </p:sp>
      <p:sp>
        <p:nvSpPr>
          <p:cNvPr name="TextBox 3" id="3"/>
          <p:cNvSpPr txBox="true"/>
          <p:nvPr/>
        </p:nvSpPr>
        <p:spPr>
          <a:xfrm rot="0">
            <a:off x="4916388" y="612457"/>
            <a:ext cx="8032086" cy="825110"/>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PHÁT BIỂU BÀI TOÁN</a:t>
            </a:r>
            <a:r>
              <a:rPr lang="en-US" b="true" sz="5699">
                <a:solidFill>
                  <a:srgbClr val="FFFFFF"/>
                </a:solidFill>
                <a:latin typeface="Josefin Sans Bold"/>
                <a:ea typeface="Josefin Sans Bold"/>
                <a:cs typeface="Josefin Sans Bold"/>
                <a:sym typeface="Josefin Sans Bold"/>
              </a:rPr>
              <a: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489440" y="2530498"/>
            <a:ext cx="8442991" cy="5699497"/>
          </a:xfrm>
          <a:custGeom>
            <a:avLst/>
            <a:gdLst/>
            <a:ahLst/>
            <a:cxnLst/>
            <a:rect r="r" b="b" t="t" l="l"/>
            <a:pathLst>
              <a:path h="5699497" w="8442991">
                <a:moveTo>
                  <a:pt x="0" y="0"/>
                </a:moveTo>
                <a:lnTo>
                  <a:pt x="8442991" y="0"/>
                </a:lnTo>
                <a:lnTo>
                  <a:pt x="8442991" y="5699497"/>
                </a:lnTo>
                <a:lnTo>
                  <a:pt x="0" y="5699497"/>
                </a:lnTo>
                <a:lnTo>
                  <a:pt x="0" y="0"/>
                </a:lnTo>
                <a:close/>
              </a:path>
            </a:pathLst>
          </a:custGeom>
          <a:blipFill>
            <a:blip r:embed="rId2"/>
            <a:stretch>
              <a:fillRect l="0" t="0" r="0" b="-3139"/>
            </a:stretch>
          </a:blipFill>
        </p:spPr>
      </p:sp>
      <p:sp>
        <p:nvSpPr>
          <p:cNvPr name="Freeform 3" id="3"/>
          <p:cNvSpPr/>
          <p:nvPr/>
        </p:nvSpPr>
        <p:spPr>
          <a:xfrm flipH="false" flipV="false" rot="0">
            <a:off x="9144000" y="2562566"/>
            <a:ext cx="8533222" cy="5635360"/>
          </a:xfrm>
          <a:custGeom>
            <a:avLst/>
            <a:gdLst/>
            <a:ahLst/>
            <a:cxnLst/>
            <a:rect r="r" b="b" t="t" l="l"/>
            <a:pathLst>
              <a:path h="5635360" w="8533222">
                <a:moveTo>
                  <a:pt x="0" y="0"/>
                </a:moveTo>
                <a:lnTo>
                  <a:pt x="8533222" y="0"/>
                </a:lnTo>
                <a:lnTo>
                  <a:pt x="8533222" y="5635361"/>
                </a:lnTo>
                <a:lnTo>
                  <a:pt x="0" y="5635361"/>
                </a:lnTo>
                <a:lnTo>
                  <a:pt x="0" y="0"/>
                </a:lnTo>
                <a:close/>
              </a:path>
            </a:pathLst>
          </a:custGeom>
          <a:blipFill>
            <a:blip r:embed="rId3"/>
            <a:stretch>
              <a:fillRect l="0" t="0" r="-17144" b="0"/>
            </a:stretch>
          </a:blipFill>
        </p:spPr>
      </p:sp>
      <p:sp>
        <p:nvSpPr>
          <p:cNvPr name="TextBox 4" id="4"/>
          <p:cNvSpPr txBox="true"/>
          <p:nvPr/>
        </p:nvSpPr>
        <p:spPr>
          <a:xfrm rot="0">
            <a:off x="4916388" y="612457"/>
            <a:ext cx="8032086" cy="825110"/>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PHÁT BIỂU BÀI TOÁN</a:t>
            </a:r>
            <a:r>
              <a:rPr lang="en-US" b="true" sz="5699">
                <a:solidFill>
                  <a:srgbClr val="FFFFFF"/>
                </a:solidFill>
                <a:latin typeface="Josefin Sans Bold"/>
                <a:ea typeface="Josefin Sans Bold"/>
                <a:cs typeface="Josefin Sans Bold"/>
                <a:sym typeface="Josefin Sans Bold"/>
              </a:rPr>
              <a:t> </a:t>
            </a:r>
          </a:p>
        </p:txBody>
      </p:sp>
      <p:sp>
        <p:nvSpPr>
          <p:cNvPr name="TextBox 5" id="5"/>
          <p:cNvSpPr txBox="true"/>
          <p:nvPr/>
        </p:nvSpPr>
        <p:spPr>
          <a:xfrm rot="0">
            <a:off x="2093470" y="8616443"/>
            <a:ext cx="3755827" cy="829434"/>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Help menu</a:t>
            </a:r>
          </a:p>
        </p:txBody>
      </p:sp>
      <p:sp>
        <p:nvSpPr>
          <p:cNvPr name="TextBox 6" id="6"/>
          <p:cNvSpPr txBox="true"/>
          <p:nvPr/>
        </p:nvSpPr>
        <p:spPr>
          <a:xfrm rot="0">
            <a:off x="10391654" y="8616443"/>
            <a:ext cx="6091684" cy="829434"/>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Simulation screen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8041107" y="0"/>
            <a:ext cx="10246893" cy="10287000"/>
          </a:xfrm>
          <a:custGeom>
            <a:avLst/>
            <a:gdLst/>
            <a:ahLst/>
            <a:cxnLst/>
            <a:rect r="r" b="b" t="t" l="l"/>
            <a:pathLst>
              <a:path h="10287000" w="10246893">
                <a:moveTo>
                  <a:pt x="0" y="0"/>
                </a:moveTo>
                <a:lnTo>
                  <a:pt x="10246893" y="0"/>
                </a:lnTo>
                <a:lnTo>
                  <a:pt x="10246893" y="10287000"/>
                </a:lnTo>
                <a:lnTo>
                  <a:pt x="0" y="10287000"/>
                </a:lnTo>
                <a:lnTo>
                  <a:pt x="0" y="0"/>
                </a:lnTo>
                <a:close/>
              </a:path>
            </a:pathLst>
          </a:custGeom>
          <a:blipFill>
            <a:blip r:embed="rId2"/>
            <a:stretch>
              <a:fillRect l="-10631" t="-13854" r="-32641" b="-1565"/>
            </a:stretch>
          </a:blipFill>
        </p:spPr>
      </p:sp>
      <p:sp>
        <p:nvSpPr>
          <p:cNvPr name="TextBox 3" id="3"/>
          <p:cNvSpPr txBox="true"/>
          <p:nvPr/>
        </p:nvSpPr>
        <p:spPr>
          <a:xfrm rot="0">
            <a:off x="321753" y="4880696"/>
            <a:ext cx="7376368" cy="829434"/>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USE CASE DIAGRAM</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2B4B82"/>
        </a:solidFill>
      </p:bgPr>
    </p:bg>
    <p:spTree>
      <p:nvGrpSpPr>
        <p:cNvPr id="1" name=""/>
        <p:cNvGrpSpPr/>
        <p:nvPr/>
      </p:nvGrpSpPr>
      <p:grpSpPr>
        <a:xfrm>
          <a:off x="0" y="0"/>
          <a:ext cx="0" cy="0"/>
          <a:chOff x="0" y="0"/>
          <a:chExt cx="0" cy="0"/>
        </a:xfrm>
      </p:grpSpPr>
      <p:sp>
        <p:nvSpPr>
          <p:cNvPr name="TextBox 2" id="2"/>
          <p:cNvSpPr txBox="true"/>
          <p:nvPr/>
        </p:nvSpPr>
        <p:spPr>
          <a:xfrm rot="0">
            <a:off x="3169295" y="1066800"/>
            <a:ext cx="11949410" cy="829434"/>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CÁC PACKAGE TRONG PROJECT </a:t>
            </a:r>
          </a:p>
        </p:txBody>
      </p:sp>
      <p:sp>
        <p:nvSpPr>
          <p:cNvPr name="TextBox 3" id="3"/>
          <p:cNvSpPr txBox="true"/>
          <p:nvPr/>
        </p:nvSpPr>
        <p:spPr>
          <a:xfrm rot="0">
            <a:off x="1701581" y="3517312"/>
            <a:ext cx="5040035" cy="829434"/>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APPLICATION</a:t>
            </a:r>
          </a:p>
        </p:txBody>
      </p:sp>
      <p:sp>
        <p:nvSpPr>
          <p:cNvPr name="TextBox 4" id="4"/>
          <p:cNvSpPr txBox="true"/>
          <p:nvPr/>
        </p:nvSpPr>
        <p:spPr>
          <a:xfrm rot="0">
            <a:off x="11130201" y="3517312"/>
            <a:ext cx="5182671" cy="829434"/>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CONTROLLER</a:t>
            </a:r>
          </a:p>
        </p:txBody>
      </p:sp>
      <p:sp>
        <p:nvSpPr>
          <p:cNvPr name="TextBox 5" id="5"/>
          <p:cNvSpPr txBox="true"/>
          <p:nvPr/>
        </p:nvSpPr>
        <p:spPr>
          <a:xfrm rot="0">
            <a:off x="1558945" y="6353680"/>
            <a:ext cx="5182671" cy="829434"/>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MODEL</a:t>
            </a:r>
          </a:p>
        </p:txBody>
      </p:sp>
      <p:sp>
        <p:nvSpPr>
          <p:cNvPr name="TextBox 6" id="6"/>
          <p:cNvSpPr txBox="true"/>
          <p:nvPr/>
        </p:nvSpPr>
        <p:spPr>
          <a:xfrm rot="0">
            <a:off x="12722603" y="6353680"/>
            <a:ext cx="1997869" cy="829434"/>
          </a:xfrm>
          <a:prstGeom prst="rect">
            <a:avLst/>
          </a:prstGeom>
        </p:spPr>
        <p:txBody>
          <a:bodyPr anchor="t" rtlCol="false" tIns="0" lIns="0" bIns="0" rIns="0">
            <a:spAutoFit/>
          </a:bodyPr>
          <a:lstStyle/>
          <a:p>
            <a:pPr algn="ctr">
              <a:lnSpc>
                <a:spcPts val="6383"/>
              </a:lnSpc>
              <a:spcBef>
                <a:spcPct val="0"/>
              </a:spcBef>
            </a:pPr>
            <a:r>
              <a:rPr lang="en-US" b="true" sz="5699">
                <a:solidFill>
                  <a:srgbClr val="FFFFFF"/>
                </a:solidFill>
                <a:latin typeface="Josefin Sans Bold"/>
                <a:ea typeface="Josefin Sans Bold"/>
                <a:cs typeface="Josefin Sans Bold"/>
                <a:sym typeface="Josefin Sans Bold"/>
              </a:rPr>
              <a:t>VIEW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B4B82"/>
        </a:solidFill>
      </p:bgPr>
    </p:bg>
    <p:spTree>
      <p:nvGrpSpPr>
        <p:cNvPr id="1" name=""/>
        <p:cNvGrpSpPr/>
        <p:nvPr/>
      </p:nvGrpSpPr>
      <p:grpSpPr>
        <a:xfrm>
          <a:off x="0" y="0"/>
          <a:ext cx="0" cy="0"/>
          <a:chOff x="0" y="0"/>
          <a:chExt cx="0" cy="0"/>
        </a:xfrm>
      </p:grpSpPr>
      <p:sp>
        <p:nvSpPr>
          <p:cNvPr name="Freeform 2" id="2"/>
          <p:cNvSpPr/>
          <p:nvPr/>
        </p:nvSpPr>
        <p:spPr>
          <a:xfrm flipH="false" flipV="false" rot="0">
            <a:off x="2462016" y="137391"/>
            <a:ext cx="13363969" cy="9120909"/>
          </a:xfrm>
          <a:custGeom>
            <a:avLst/>
            <a:gdLst/>
            <a:ahLst/>
            <a:cxnLst/>
            <a:rect r="r" b="b" t="t" l="l"/>
            <a:pathLst>
              <a:path h="9120909" w="13363969">
                <a:moveTo>
                  <a:pt x="0" y="0"/>
                </a:moveTo>
                <a:lnTo>
                  <a:pt x="13363968" y="0"/>
                </a:lnTo>
                <a:lnTo>
                  <a:pt x="13363968" y="9120909"/>
                </a:lnTo>
                <a:lnTo>
                  <a:pt x="0" y="9120909"/>
                </a:lnTo>
                <a:lnTo>
                  <a:pt x="0" y="0"/>
                </a:lnTo>
                <a:close/>
              </a:path>
            </a:pathLst>
          </a:custGeom>
          <a:blipFill>
            <a:blip r:embed="rId2"/>
            <a:stretch>
              <a:fillRect l="0" t="0" r="0" b="0"/>
            </a:stretch>
          </a:blipFill>
        </p:spPr>
      </p:sp>
      <p:sp>
        <p:nvSpPr>
          <p:cNvPr name="TextBox 3" id="3"/>
          <p:cNvSpPr txBox="true"/>
          <p:nvPr/>
        </p:nvSpPr>
        <p:spPr>
          <a:xfrm rot="0">
            <a:off x="5748338" y="9477548"/>
            <a:ext cx="6791325" cy="573022"/>
          </a:xfrm>
          <a:prstGeom prst="rect">
            <a:avLst/>
          </a:prstGeom>
        </p:spPr>
        <p:txBody>
          <a:bodyPr anchor="t" rtlCol="false" tIns="0" lIns="0" bIns="0" rIns="0">
            <a:spAutoFit/>
          </a:bodyPr>
          <a:lstStyle/>
          <a:p>
            <a:pPr algn="ctr">
              <a:lnSpc>
                <a:spcPts val="4367"/>
              </a:lnSpc>
              <a:spcBef>
                <a:spcPct val="0"/>
              </a:spcBef>
            </a:pPr>
            <a:r>
              <a:rPr lang="en-US" b="true" sz="3899">
                <a:solidFill>
                  <a:srgbClr val="FFFFFF"/>
                </a:solidFill>
                <a:latin typeface="Josefin Sans Bold"/>
                <a:ea typeface="Josefin Sans Bold"/>
                <a:cs typeface="Josefin Sans Bold"/>
                <a:sym typeface="Josefin Sans Bold"/>
              </a:rPr>
              <a:t>GENERAL CLASS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DAGaNmD87gk</dc:identifier>
  <dcterms:modified xsi:type="dcterms:W3CDTF">2011-08-01T06:04:30Z</dcterms:modified>
  <cp:revision>1</cp:revision>
  <dc:title>CPU SCHEDULER</dc:title>
</cp:coreProperties>
</file>